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1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3" r:id="rId4"/>
    <p:sldId id="275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95" r:id="rId13"/>
    <p:sldId id="284" r:id="rId14"/>
    <p:sldId id="285" r:id="rId15"/>
    <p:sldId id="276" r:id="rId16"/>
    <p:sldId id="296" r:id="rId17"/>
    <p:sldId id="286" r:id="rId18"/>
    <p:sldId id="287" r:id="rId19"/>
    <p:sldId id="289" r:id="rId20"/>
    <p:sldId id="290" r:id="rId21"/>
    <p:sldId id="297" r:id="rId22"/>
    <p:sldId id="293" r:id="rId23"/>
    <p:sldId id="294" r:id="rId24"/>
    <p:sldId id="292" r:id="rId25"/>
    <p:sldId id="29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26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Da li baneri imaju odgovarajući opis, naziv, alt text?</c:v>
                </c:pt>
              </c:strCache>
            </c:strRef>
          </c:tx>
          <c:explosion val="7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D3E-4FFE-A7F5-6191F575C11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D3E-4FFE-A7F5-6191F575C11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D3E-4FFE-A7F5-6191F575C11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D3E-4FFE-A7F5-6191F575C110}"/>
              </c:ext>
            </c:extLst>
          </c:dPt>
          <c:dLbls>
            <c:dLbl>
              <c:idx val="0"/>
              <c:layout>
                <c:manualLayout>
                  <c:x val="-3.3135549067602549E-2"/>
                  <c:y val="0.122753696192016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D3E-4FFE-A7F5-6191F575C11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2539542107798325E-2"/>
                  <c:y val="5.13000521399471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D3E-4FFE-A7F5-6191F575C11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6.510189035359347E-2"/>
                  <c:y val="0.1185609374585752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D3E-4FFE-A7F5-6191F575C11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Da</c:v>
                </c:pt>
                <c:pt idx="1">
                  <c:v>Ne </c:v>
                </c:pt>
                <c:pt idx="2">
                  <c:v>Djelimično </c:v>
                </c:pt>
                <c:pt idx="3">
                  <c:v>Na sajtu nema banera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</c:v>
                </c:pt>
                <c:pt idx="1">
                  <c:v>0</c:v>
                </c:pt>
                <c:pt idx="2">
                  <c:v>14</c:v>
                </c:pt>
                <c:pt idx="3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4D3E-4FFE-A7F5-6191F575C11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2136405171575776"/>
          <c:y val="1.82025028441410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Da li su baneri linkovani odgovarajućim hyperlink tekstom koji jasno govori gdje link vodi?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003-4D4A-9050-613D2021155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003-4D4A-9050-613D2021155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003-4D4A-9050-613D20211559}"/>
              </c:ext>
            </c:extLst>
          </c:dPt>
          <c:dLbls>
            <c:dLbl>
              <c:idx val="1"/>
              <c:layout>
                <c:manualLayout>
                  <c:x val="7.1903567609604327E-2"/>
                  <c:y val="-2.181433805415969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003-4D4A-9050-613D2021155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0665266841644794"/>
                  <c:y val="4.661703976422742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3003-4D4A-9050-613D2021155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Da </c:v>
                </c:pt>
                <c:pt idx="1">
                  <c:v>Djelimično </c:v>
                </c:pt>
                <c:pt idx="2">
                  <c:v>Na sajtu nema banera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</c:v>
                </c:pt>
                <c:pt idx="1">
                  <c:v>5</c:v>
                </c:pt>
                <c:pt idx="2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3003-4D4A-9050-613D20211559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Da li su fotografije opisane odgovarajućim nazivom, opisom i alt textom?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E10-487F-B1B3-3D56FC9571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E10-487F-B1B3-3D56FC9571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E10-487F-B1B3-3D56FC9571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E10-487F-B1B3-3D56FC9571B2}"/>
              </c:ext>
            </c:extLst>
          </c:dPt>
          <c:dLbls>
            <c:dLbl>
              <c:idx val="1"/>
              <c:layout>
                <c:manualLayout>
                  <c:x val="-2.453649023038787E-2"/>
                  <c:y val="0.1533236470441194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pattFill prst="pct75">
                      <a:fgClr>
                        <a:schemeClr val="dk1">
                          <a:lumMod val="75000"/>
                          <a:lumOff val="25000"/>
                        </a:schemeClr>
                      </a:fgClr>
                      <a:bgClr>
                        <a:schemeClr val="dk1">
                          <a:lumMod val="65000"/>
                          <a:lumOff val="35000"/>
                        </a:schemeClr>
                      </a:bgClr>
                    </a:pattFill>
                    <a:ln>
                      <a:noFill/>
                    </a:ln>
                  </c15:spPr>
                </c:ext>
              </c:extLst>
            </c:dLbl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Da </c:v>
                </c:pt>
                <c:pt idx="1">
                  <c:v>Djelimično </c:v>
                </c:pt>
                <c:pt idx="2">
                  <c:v>Ne </c:v>
                </c:pt>
                <c:pt idx="3">
                  <c:v>Na sajtu nema fotografija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6</c:v>
                </c:pt>
                <c:pt idx="2">
                  <c:v>19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6E10-487F-B1B3-3D56FC9571B2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3888888888888888E-2"/>
          <c:y val="0.31716285464316962"/>
          <c:w val="0.83621099445902591"/>
          <c:h val="0.63918635170603666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Da li alternativni tekst ne-tekstualnom sadržaju može biti pročitan od strane programa za čitanje ekrana?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77E-42C3-A18F-53A9CE0CF62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77E-42C3-A18F-53A9CE0CF62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77E-42C3-A18F-53A9CE0CF62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-0.30092683727034125"/>
                  <c:y val="0.1027962129733782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9537037037037031E-2"/>
                      <c:h val="0.10876984126984127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0.32755595654709835"/>
                  <c:y val="0.2626596675415572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D77E-42C3-A18F-53A9CE0CF62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6.6055336832895842E-2"/>
                  <c:y val="5.982408448943878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D77E-42C3-A18F-53A9CE0CF62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Da </c:v>
                </c:pt>
                <c:pt idx="1">
                  <c:v>Djelimično </c:v>
                </c:pt>
                <c:pt idx="2">
                  <c:v>Ne </c:v>
                </c:pt>
                <c:pt idx="3">
                  <c:v>Nema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5</c:v>
                </c:pt>
                <c:pt idx="3">
                  <c:v>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D77E-42C3-A18F-53A9CE0CF62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Da li na sajtu postoji modul za naprednu pretragu sadržaja?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04C-475D-BD9A-818A25CBB3C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04C-475D-BD9A-818A25CBB3C9}"/>
              </c:ext>
            </c:extLst>
          </c:dPt>
          <c:dLbls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Da</c:v>
                </c:pt>
                <c:pt idx="1">
                  <c:v>Ne 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</c:v>
                </c:pt>
                <c:pt idx="1">
                  <c:v>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04C-475D-BD9A-818A25CBB3C9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Format dokumenata 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582-4523-9BC2-84F7FC8BA051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582-4523-9BC2-84F7FC8BA051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582-4523-9BC2-84F7FC8BA05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PDF</c:v>
                </c:pt>
                <c:pt idx="1">
                  <c:v>Skenirani </c:v>
                </c:pt>
                <c:pt idx="2">
                  <c:v>Word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42</c:v>
                </c:pt>
                <c:pt idx="1">
                  <c:v>59</c:v>
                </c:pt>
                <c:pt idx="2">
                  <c:v>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5582-4523-9BC2-84F7FC8BA051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Format dokumenata 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582-4523-9BC2-84F7FC8BA051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582-4523-9BC2-84F7FC8BA051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582-4523-9BC2-84F7FC8BA05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PDF</c:v>
                </c:pt>
                <c:pt idx="1">
                  <c:v>Skenirani </c:v>
                </c:pt>
                <c:pt idx="2">
                  <c:v>Word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42</c:v>
                </c:pt>
                <c:pt idx="1">
                  <c:v>59</c:v>
                </c:pt>
                <c:pt idx="2">
                  <c:v>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5582-4523-9BC2-84F7FC8BA051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ju.gov.me/ResourceManager/FileDownload.aspx?rid=370453&amp;rType=2&amp;file=Smjernice%20za%20razvoj%20i%20upravljanje%20internet%20prezentacijama%20%20Verzija%203.0%20-%20%20jun%202019.pdf" TargetMode="External"/><Relationship Id="rId2" Type="http://schemas.openxmlformats.org/officeDocument/2006/relationships/hyperlink" Target="http://www.mju.gov.me/ResourceManager/FileDownload.aspx?rid=291138&amp;rType=2&amp;file=Smjernice_ePristupacnost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ss-cg.org/?p=1841" TargetMode="External"/><Relationship Id="rId5" Type="http://schemas.openxmlformats.org/officeDocument/2006/relationships/hyperlink" Target="https://ss-cg.org/?p=1006" TargetMode="External"/><Relationship Id="rId4" Type="http://schemas.openxmlformats.org/officeDocument/2006/relationships/hyperlink" Target="https://ss-cg.org/?p=749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aposliosi.me/" TargetMode="External"/><Relationship Id="rId2" Type="http://schemas.openxmlformats.org/officeDocument/2006/relationships/hyperlink" Target="http://www.ss-cg.org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danilovgrad.me/" TargetMode="External"/><Relationship Id="rId13" Type="http://schemas.openxmlformats.org/officeDocument/2006/relationships/hyperlink" Target="https://www.kotor.me/" TargetMode="External"/><Relationship Id="rId18" Type="http://schemas.openxmlformats.org/officeDocument/2006/relationships/hyperlink" Target="http://www.pluzine.me/" TargetMode="External"/><Relationship Id="rId26" Type="http://schemas.openxmlformats.org/officeDocument/2006/relationships/hyperlink" Target="http://uom.me/" TargetMode="External"/><Relationship Id="rId3" Type="http://schemas.openxmlformats.org/officeDocument/2006/relationships/hyperlink" Target="http://bar.me/" TargetMode="External"/><Relationship Id="rId21" Type="http://schemas.openxmlformats.org/officeDocument/2006/relationships/hyperlink" Target="https://www.rozaje.me/" TargetMode="External"/><Relationship Id="rId7" Type="http://schemas.openxmlformats.org/officeDocument/2006/relationships/hyperlink" Target="http://www.cetinje.me/cetinje/site_mne/public/index.php/index/kategorija?id_kategorija=1" TargetMode="External"/><Relationship Id="rId12" Type="http://schemas.openxmlformats.org/officeDocument/2006/relationships/hyperlink" Target="http://www.opstinakolasin.me/" TargetMode="External"/><Relationship Id="rId17" Type="http://schemas.openxmlformats.org/officeDocument/2006/relationships/hyperlink" Target="https://www.plav.me/" TargetMode="External"/><Relationship Id="rId25" Type="http://schemas.openxmlformats.org/officeDocument/2006/relationships/hyperlink" Target="http://www.ul-gov.me/Naslovna" TargetMode="External"/><Relationship Id="rId2" Type="http://schemas.openxmlformats.org/officeDocument/2006/relationships/hyperlink" Target="https://opstinaandrijevica.me/" TargetMode="External"/><Relationship Id="rId16" Type="http://schemas.openxmlformats.org/officeDocument/2006/relationships/hyperlink" Target="http://www.petnjica.co.me/" TargetMode="External"/><Relationship Id="rId20" Type="http://schemas.openxmlformats.org/officeDocument/2006/relationships/hyperlink" Target="https://podgorica.me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budva.me/" TargetMode="External"/><Relationship Id="rId11" Type="http://schemas.openxmlformats.org/officeDocument/2006/relationships/hyperlink" Target="http://hercegnovi.me/sr/" TargetMode="External"/><Relationship Id="rId24" Type="http://schemas.openxmlformats.org/officeDocument/2006/relationships/hyperlink" Target="https://tuzi.org.me/cg/naslovna/" TargetMode="External"/><Relationship Id="rId5" Type="http://schemas.openxmlformats.org/officeDocument/2006/relationships/hyperlink" Target="http://www.bijelopolje.co.me/" TargetMode="External"/><Relationship Id="rId15" Type="http://schemas.openxmlformats.org/officeDocument/2006/relationships/hyperlink" Target="http://niksic.me/" TargetMode="External"/><Relationship Id="rId23" Type="http://schemas.openxmlformats.org/officeDocument/2006/relationships/hyperlink" Target="https://opstinativat.me/" TargetMode="External"/><Relationship Id="rId10" Type="http://schemas.openxmlformats.org/officeDocument/2006/relationships/hyperlink" Target="https://www.opstinagusinje.me/" TargetMode="External"/><Relationship Id="rId19" Type="http://schemas.openxmlformats.org/officeDocument/2006/relationships/hyperlink" Target="https://pljevlja.me/" TargetMode="External"/><Relationship Id="rId4" Type="http://schemas.openxmlformats.org/officeDocument/2006/relationships/hyperlink" Target="https://berane.me/" TargetMode="External"/><Relationship Id="rId9" Type="http://schemas.openxmlformats.org/officeDocument/2006/relationships/hyperlink" Target="https://podgorica.me/opstina-golubovci/" TargetMode="External"/><Relationship Id="rId14" Type="http://schemas.openxmlformats.org/officeDocument/2006/relationships/hyperlink" Target="http://www.mojkovac.me/" TargetMode="External"/><Relationship Id="rId22" Type="http://schemas.openxmlformats.org/officeDocument/2006/relationships/hyperlink" Target="https://savnik.me/" TargetMode="External"/><Relationship Id="rId27" Type="http://schemas.openxmlformats.org/officeDocument/2006/relationships/hyperlink" Target="http://zabljak.me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380735"/>
            <a:ext cx="7766936" cy="1670101"/>
          </a:xfrm>
        </p:spPr>
        <p:txBody>
          <a:bodyPr/>
          <a:lstStyle/>
          <a:p>
            <a:r>
              <a:rPr lang="sr-Latn-ME" sz="3600" dirty="0" smtClean="0"/>
              <a:t>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1889185"/>
            <a:ext cx="7766936" cy="2820838"/>
          </a:xfrm>
        </p:spPr>
        <p:txBody>
          <a:bodyPr>
            <a:normAutofit fontScale="62500" lnSpcReduction="20000"/>
          </a:bodyPr>
          <a:lstStyle/>
          <a:p>
            <a:r>
              <a:rPr lang="sr-Latn-ME" sz="3600" b="1" dirty="0">
                <a:latin typeface="Arial" panose="020B0604020202020204" pitchFamily="34" charset="0"/>
                <a:cs typeface="Arial" panose="020B0604020202020204" pitchFamily="34" charset="0"/>
              </a:rPr>
              <a:t>MONITORING OTVORENOSTI, ODGOVORNOSTI, </a:t>
            </a:r>
            <a:endParaRPr lang="sr-Latn-ME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sr-Latn-ME" sz="3600" b="1" dirty="0">
                <a:latin typeface="Arial" panose="020B0604020202020204" pitchFamily="34" charset="0"/>
                <a:cs typeface="Arial" panose="020B0604020202020204" pitchFamily="34" charset="0"/>
              </a:rPr>
              <a:t>- PRISTUPAČNOSTI LOKALNIH SAMOUPRAVA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ME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ME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PR Centar, Podgorica, 10.12.2021.</a:t>
            </a:r>
          </a:p>
          <a:p>
            <a:r>
              <a:rPr lang="sr-Latn-M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Katarina Bigović Kulić</a:t>
            </a:r>
          </a:p>
          <a:p>
            <a:r>
              <a:rPr lang="sr-Latn-M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7758" y="302409"/>
            <a:ext cx="5944829" cy="99222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330" y="5564039"/>
            <a:ext cx="6807953" cy="974624"/>
          </a:xfrm>
          <a:prstGeom prst="rect">
            <a:avLst/>
          </a:prstGeom>
          <a:scene3d>
            <a:camera prst="perspectiveRelaxedModerately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688583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sajtovima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bili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predmet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istraživanja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u 21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slučaju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postoje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animacije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interaktivni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flash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elementi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samim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alternativni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tekst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animaciju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interaktivni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flash element,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dok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u 5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slučajeva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alternativni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tekst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ne 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tekstualnom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sadržaju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može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pročitan</a:t>
            </a: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ME" dirty="0"/>
          </a:p>
          <a:p>
            <a:endParaRPr lang="sr-Latn-ME" dirty="0" smtClean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962613460"/>
              </p:ext>
            </p:extLst>
          </p:nvPr>
        </p:nvGraphicFramePr>
        <p:xfrm>
          <a:off x="1475118" y="1664897"/>
          <a:ext cx="7297946" cy="4166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1754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ME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!!!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Nijedna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internet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stranica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koja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predmet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monitoringa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nema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ponuđen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titl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transkript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ne -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tekstualnom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sadržaju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niti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ima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automatsku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konverziju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teksta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u audio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formatu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sr-Latn-M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M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Linkovi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slanje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elektronske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pošte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nalaze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11 internet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stranica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Andrijevica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Cetinje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Gusinje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Herceg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Novi,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Kolašin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Kotor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Mojkovac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Šavnik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Tivat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Ulcinj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Zajednice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opština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Nema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7 internet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stranica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Bar,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Bijelo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Polje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Golubovci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Plužine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Podgorica,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Tuzi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Žabljak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dok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ostalih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8 internet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stranica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Berane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Budva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Danilovgrad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Nikšić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Petnjica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Plav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Pljevlja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Rožaje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nalaze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linkovi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nepravilno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linkovani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nijesu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linkovani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4545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Forme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postavljanje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pitanja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nalaze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20 internet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stranica</a:t>
            </a: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Forma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nije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jasna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čitljiva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čitač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ekrana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u 2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slučaja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pPr lvl="0"/>
            <a:endParaRPr lang="sr-Latn-ME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Bijelo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Polje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uz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pomoć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čitača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ekrana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ista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se ne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može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koristiti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zbog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nemogućnosti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pokretanja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podmenija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okviru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kojih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nalazi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forma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postavljanje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pitanja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lvl="0"/>
            <a:endParaRPr lang="sr-Latn-ME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Tivat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čitač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ekrana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prepoznaje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kategoriju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odnosi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postavljanje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pitanja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6 internet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stranica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izostaje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forma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postavljanje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pitanja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Bar,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Petnjica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Plužine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Rožaje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Šavnik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Zajednica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opština</a:t>
            </a: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internet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stranicama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kojima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postoji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forma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postavljanje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pitanja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sva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polja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uglavnom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jesu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jasno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imenovana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čitljiva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čitač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ekrana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U tri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slučaja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je to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djelimično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moguće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odnosno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komplikovano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pristupiti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istoj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jer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najčešće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zahtjeva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unošenje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koda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fotografije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potpuno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nepristupačno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osobama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oštećenog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vida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798108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7 internet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sajtova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Bijelo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Polje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Budva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Herceg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Novi,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Kolašin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Mojkovac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Petnjica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Tivat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postoji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modul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naprednu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pretragu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sadržaja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nije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svim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slučajeva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čitljiv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čitače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ekrana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jer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čita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“check box not check”,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konkretno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slučaju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internet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stranice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opštine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Kolašin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dok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u 19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slučajeva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postoji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napredna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pretraga</a:t>
            </a: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sr-Latn-ME" dirty="0"/>
          </a:p>
          <a:p>
            <a:endParaRPr lang="sr-Latn-ME" dirty="0" smtClean="0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4280016246"/>
              </p:ext>
            </p:extLst>
          </p:nvPr>
        </p:nvGraphicFramePr>
        <p:xfrm>
          <a:off x="1871932" y="1828799"/>
          <a:ext cx="7677510" cy="4252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24167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Elementi pristupačnosti za osobe djelimično oštećenog vida </a:t>
            </a:r>
            <a:r>
              <a:rPr lang="sr-Latn-ME" sz="2000" dirty="0" smtClean="0"/>
              <a:t>IZOSTAJU </a:t>
            </a:r>
          </a:p>
          <a:p>
            <a:endParaRPr lang="sr-Latn-M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Mogućnost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prilagođavanja izgleda sajta, a u svrhu bolje pristupačnosti za osobe djelimično oštećenog vida postoji samo na jednoj internet stranici i to </a:t>
            </a:r>
            <a:r>
              <a:rPr lang="sr-Latn-ME" sz="2000" b="1" dirty="0">
                <a:latin typeface="Arial" panose="020B0604020202020204" pitchFamily="34" charset="0"/>
                <a:cs typeface="Arial" panose="020B0604020202020204" pitchFamily="34" charset="0"/>
              </a:rPr>
              <a:t>opštine Ulcinj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, na internet stranici Opštine Tivat postoji opcija za povećanje i smanjenje slova </a:t>
            </a:r>
            <a:r>
              <a:rPr lang="sr-Latn-ME" sz="2000" b="1" dirty="0">
                <a:latin typeface="Arial" panose="020B0604020202020204" pitchFamily="34" charset="0"/>
                <a:cs typeface="Arial" panose="020B0604020202020204" pitchFamily="34" charset="0"/>
              </a:rPr>
              <a:t>ali nije u funkciji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, dok u </a:t>
            </a:r>
            <a:r>
              <a:rPr lang="sr-Latn-ME" sz="2000" b="1" dirty="0">
                <a:latin typeface="Arial" panose="020B0604020202020204" pitchFamily="34" charset="0"/>
                <a:cs typeface="Arial" panose="020B0604020202020204" pitchFamily="34" charset="0"/>
              </a:rPr>
              <a:t>24 slučaja izostaje mogućnost prilagođavanja izgleda sajta.  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2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Ista situacija je i kod mogućnosti povećanja slova i čitave stranice, što je moguće samo na internet stranici opštine Ulcinj, na internet stranici opštine Tivat nije u funkciji, dok u ostala 24 slučaja izostaje ovaj standard pristupačnosti.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Mogućnost izmjene kontrasta pozadine i slova na stranici je moguća samo na internet stranici opštine Ulcinj.  </a:t>
            </a: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Na svim internet stranicama je omogućen povratak na naslovnu stranu sajta ili neku drugu podstranicu s koje je učitan sadržaj.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42258587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ME" dirty="0" smtClean="0"/>
          </a:p>
          <a:p>
            <a:endParaRPr lang="sr-Latn-ME" dirty="0"/>
          </a:p>
          <a:p>
            <a:endParaRPr lang="sr-Latn-ME" dirty="0" smtClean="0"/>
          </a:p>
          <a:p>
            <a:endParaRPr lang="sr-Latn-ME" dirty="0"/>
          </a:p>
          <a:p>
            <a:endParaRPr lang="sr-Latn-ME" dirty="0" smtClean="0"/>
          </a:p>
          <a:p>
            <a:r>
              <a:rPr lang="sr-Latn-ME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PRISTUPAČNOST DOKUMENATA 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0856029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Izvršen je monitoring ukupno </a:t>
            </a:r>
            <a:r>
              <a:rPr lang="sr-Latn-ME" sz="2000" b="1" dirty="0">
                <a:latin typeface="Arial" panose="020B0604020202020204" pitchFamily="34" charset="0"/>
                <a:cs typeface="Arial" panose="020B0604020202020204" pitchFamily="34" charset="0"/>
              </a:rPr>
              <a:t>130 dokumenata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Od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ovog broja u PDF-u ih je 42, 59 je skenirano, u Excelu su 2 dokumenta, a 27 u Wordu.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Od navedenih dokumenata, u 12 slučajeva su prisutne tabele, u 5 headinzi, u 6 linkovi, 11 liste, a u 3 fotografije.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U svim slučajevima može se promijeniti veličina teksta, čitljiva je i ako se poveća na 200%. </a:t>
            </a: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ME" dirty="0" smtClean="0"/>
          </a:p>
          <a:p>
            <a:endParaRPr lang="sr-Latn-ME" dirty="0" smtClean="0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659392143"/>
              </p:ext>
            </p:extLst>
          </p:nvPr>
        </p:nvGraphicFramePr>
        <p:xfrm>
          <a:off x="2199736" y="2424023"/>
          <a:ext cx="6405813" cy="4107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56607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dokumentima nema opisanih fotografija. </a:t>
            </a: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Tabele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u okviru članaka/dokumenata postoje u 35% dokumenata, a zaglavlja su označena i moguće je shvatiti svrhu podataka datih u tabeli kroz opise pojedinih kolona/redova u svega 3% dokumenata. </a:t>
            </a: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Od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ukupnog broja dokumenata datih u .pdf formatu - 42, dokumenta su tagovana u 22 slučaja, a u 20 nisu. </a:t>
            </a: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Od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ukupnog broja, redoslijed u strukturi oznaka je tačan i logičan u 14 slučajeva, dok redoslijed izostaje u 11 slučajeva: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Andrijevica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Bar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Danilovgrad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Herceg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Novi,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Mojkovac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Nikšić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Petnjica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Plužine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Rožaje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Tivat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Ulcinj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US" dirty="0"/>
          </a:p>
          <a:p>
            <a:endParaRPr lang="sr-Latn-ME" dirty="0" smtClean="0"/>
          </a:p>
          <a:p>
            <a:endParaRPr lang="sr-Latn-ME" dirty="0" smtClean="0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057096436"/>
              </p:ext>
            </p:extLst>
          </p:nvPr>
        </p:nvGraphicFramePr>
        <p:xfrm>
          <a:off x="2251494" y="3252158"/>
          <a:ext cx="6354056" cy="32788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93990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Zaključci: </a:t>
            </a:r>
          </a:p>
          <a:p>
            <a:pPr lvl="0"/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svim slučajevima, 100%, prilagođavanje navigacije putem tastature, tako da se posjetilac kreće po stranici korišćenjem TAB tastera je omogućeno. </a:t>
            </a:r>
            <a:endParaRPr lang="sr-Latn-M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Alternativni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tekst ne - tekstualnom sadržaju ne može biti pročitan od strane programa za čitanje ekrana u 100% slučajeva. </a:t>
            </a:r>
            <a:endParaRPr lang="sr-Latn-M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Mogućnost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povećanja slova nije moguće, čak ni na sajtu Opštine Tivat koja ima opciju, ali ista ne funkcioniše. Mogućnost povećanja slova čitave stranice je moguća samo na sajtu Opštine Ulcinj, dok u svim ostalim slučajevima izostaje ovaj standard </a:t>
            </a: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pristupačnosti.</a:t>
            </a:r>
            <a:endParaRPr lang="sr-Latn-M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Mogućnost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izmjene kontrasta pozadine i slova na stranici je moguća samo na sajtu Opštine Ulcinj. </a:t>
            </a:r>
            <a:endParaRPr lang="sr-Latn-M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Sve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veze moraju biti jasno definisane i oslikavati sadržaj, odnosno što manje koristiti „više“ ili „ovdje“ kao vezu što nije slučaj. I dalje se na sajtovima koriste „više“ i „ovdje“, pri čemu „više“ preovladava na stranicama nudeći više vijesti, a „ovdje“ preovladava u člancima. </a:t>
            </a:r>
            <a:endParaRPr lang="sr-Latn-M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Iako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je preporuka da mora biti ponuđen titl ili transkript sadržaju koji nije tekstualan to nije bio slučaj ni na jednom sajtu koji je bio predmet monitoringa. </a:t>
            </a:r>
            <a:endParaRPr lang="sr-Latn-M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Preporuka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da se svi dokumenti kreiraju kao e - pristupačni i da se izbjegavaju skenirani dokumenti nije ispunjena, s obzirom na to da je u okviru monitoringa bilo najviše skeniranih, nečitljivih dokumenata.  </a:t>
            </a:r>
            <a:endParaRPr lang="sr-Latn-M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Automatska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konverzija teksta u audio formatu ne postoji ni u jednom slučaju koji je bio predmet monitoringa.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42616833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Zaključci: </a:t>
            </a:r>
          </a:p>
          <a:p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Nijedan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sajt koji je bio predmet monitoringa nije u potpunosti pristupačan za osobe potpuno i djelimično oštećenog vida. </a:t>
            </a: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Mogu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se izdvojiti pozitivni primjeri određenih karakteristika, standarda, koji djelimično prate smjernice za e - pristupačnost.  </a:t>
            </a:r>
            <a:endParaRPr lang="sr-Latn-M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Kada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je u pitanju pristupačnost za osobe djelimično oštećenog vida, odnosno elemente kontrast, veličina slova, izgled stranice, internet stranice ne prate standarde.  </a:t>
            </a:r>
            <a:endParaRPr lang="sr-Latn-M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Kada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je u pitanju čitač ekrana nijesu adekvatno prilagođeni grafički elementi u kojima se nalaze ključne aktuelnosti, baneri, fotografije, a ni na jednom sajtu ne postoji titl, transkript koji prati određene sadržaje.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447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Monitoring je sproveden u periodu </a:t>
            </a:r>
            <a:r>
              <a:rPr lang="sr-Latn-ME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od 10. avgusta do 10. novembra 2021. </a:t>
            </a:r>
            <a:r>
              <a:rPr lang="sr-Latn-ME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godine</a:t>
            </a: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Monitoring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sproveden prema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već utvrđenoj metodologiji i kreiranim upitnicima u odnosu na elemente pristupačnosti za osobe potpuno oštećenog vida, </a:t>
            </a:r>
            <a:r>
              <a:rPr lang="sr-Latn-ME" sz="2000" b="1" dirty="0">
                <a:latin typeface="Arial" panose="020B0604020202020204" pitchFamily="34" charset="0"/>
                <a:cs typeface="Arial" panose="020B0604020202020204" pitchFamily="34" charset="0"/>
              </a:rPr>
              <a:t>čitač ekrana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i djelimično oštećenog vida</a:t>
            </a: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Latn-M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kontrast, veličina slova, izgled stranice</a:t>
            </a: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Metodološki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pristup, </a:t>
            </a: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zasniva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se na pregledu internet stranica svih lokalnih </a:t>
            </a: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samouprava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26,</a:t>
            </a: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u Crnoj Gori, uključujući i internet stranicu Zajednice opština Crne Gore.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Internet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sajtovi su pregledani detaljno, kako bi se dali kvantitativni i kvalitativni podaci za svaki pojedinačni pregledani sajt na osnovu upitnika sa unaprijed definisanim </a:t>
            </a: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pitanjima.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r-Latn-M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Monitoring je ukazao na potencijalne nedostatke i predstavlja osnov za utvrđivanje trenutnog stanja u oblasti pristupačnosti internet sajtova lokalnih samouprava.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Dobijeni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rezultati su upoređeni i iz njih su proistekli određeni zaključci i </a:t>
            </a: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preporuke kao osnov za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poboljšanje stanja u ovoj oblasti.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9692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Preporuke</a:t>
            </a:r>
          </a:p>
          <a:p>
            <a:endParaRPr lang="sr-Latn-M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Sajtovi koji na stranici nemaju objašnjene opcije pristupačnosti, da iste urede u što kraćem periodu.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Sajtovi na kojima postoje opcije pristupačnosti da iste učine funkcionalnim.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Grafički elementi, baneri, fotografije treba da budu opisani na odgovarajući način, uz opis, alt text.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Baneri koji su linkovani odgovarajućim hyperlink tekstom moraju jasno voditi na predviđeni link.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Omogućiti u svim slučajevima da alternativni tekst ne - tekstualnom sadržaju može biti pročitan od strane čitača ekrana.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Omogućiti ponuđen titl, transkript ne - tekstualnom sadržaju, automatsku konverziju teksta u audio formatu. Važno je naglasiti da titl, transkript nije već postojeći titl u pojedinim video materijalima.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7032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Preporuke</a:t>
            </a:r>
          </a:p>
          <a:p>
            <a:endParaRPr lang="sr-Latn-M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Ukoliko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postoje formulari za postavljanje pitanja, kao i pitanja postavljena putem modula za ankete i glasanje učiniti ih pristupačnim za čitače ekrana.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Omogućiti da na svim sajtovima postoji mogućnost prilagođavanja izgleda sajta, povećanja slova, izmjene kontrasta pozadine i slova na stranici, a u svrhu bolje pristupačnosti za osobe djelimično oštećenog vida. 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Dokumenta data u PDF formatu moraju biti tagovana i urađena u pristupačnom formatu, kako bi bila lako čitljiva za čitače ekrana. 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Tabele, grafici, fotografije, drugi multimedijalni sadržaji u okviru članaka/dokumenata moraju biti adekvatno opisani odgovarajućim nazivom, opisom i alt-textom.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0175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sr-Latn-C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C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današnjem, digitalnom svijetu, kada se značajan broj usluga i servisa za </a:t>
            </a:r>
            <a:r>
              <a:rPr lang="sr-Latn-C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građane/ke odvija 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upravo posredstvom elektronskih komunikacija, a osobe oštećenog vida su takođe </a:t>
            </a:r>
            <a:r>
              <a:rPr lang="sr-Latn-C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građani/ke 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čije su potrebe istovjetne kao i kod ostalih, </a:t>
            </a:r>
            <a:r>
              <a:rPr lang="sr-Latn-CS" sz="2000" b="1" dirty="0">
                <a:latin typeface="Arial" panose="020B0604020202020204" pitchFamily="34" charset="0"/>
                <a:cs typeface="Arial" panose="020B0604020202020204" pitchFamily="34" charset="0"/>
              </a:rPr>
              <a:t>nije im omogućen pristup brojnim uslugama, dokumentima i sadržajima, upravo iz razloga što </a:t>
            </a:r>
            <a:r>
              <a:rPr lang="sr-Latn-C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internet stranice </a:t>
            </a:r>
            <a:r>
              <a:rPr lang="sr-Latn-CS" sz="2000" b="1" dirty="0">
                <a:latin typeface="Arial" panose="020B0604020202020204" pitchFamily="34" charset="0"/>
                <a:cs typeface="Arial" panose="020B0604020202020204" pitchFamily="34" charset="0"/>
              </a:rPr>
              <a:t>lokalnih samouprava nijesu </a:t>
            </a:r>
            <a:r>
              <a:rPr lang="sr-Latn-C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kreirane </a:t>
            </a:r>
            <a:r>
              <a:rPr lang="sr-Latn-CS" sz="2000" b="1" dirty="0">
                <a:latin typeface="Arial" panose="020B0604020202020204" pitchFamily="34" charset="0"/>
                <a:cs typeface="Arial" panose="020B0604020202020204" pitchFamily="34" charset="0"/>
              </a:rPr>
              <a:t>da budu </a:t>
            </a:r>
            <a:r>
              <a:rPr lang="sr-Latn-C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pristupačne </a:t>
            </a:r>
            <a:r>
              <a:rPr lang="sr-Latn-CS" sz="2000" b="1" dirty="0">
                <a:latin typeface="Arial" panose="020B0604020202020204" pitchFamily="34" charset="0"/>
                <a:cs typeface="Arial" panose="020B0604020202020204" pitchFamily="34" charset="0"/>
              </a:rPr>
              <a:t>svima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r-Latn-C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C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Princip </a:t>
            </a:r>
            <a:r>
              <a:rPr lang="sr-Latn-CS" sz="2000" b="1" dirty="0">
                <a:latin typeface="Arial" panose="020B0604020202020204" pitchFamily="34" charset="0"/>
                <a:cs typeface="Arial" panose="020B0604020202020204" pitchFamily="34" charset="0"/>
              </a:rPr>
              <a:t>„univerzalnog dizajna“, 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odnosno apsolutne pristupačnosti e-sadržaja morao bi biti ispoštovan i na lokalnim nivoima, jer su osobe oštećenog vida poreski obveznici i ravnopravni članovi svih zajednica. </a:t>
            </a:r>
            <a:endParaRPr lang="sr-Latn-C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C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Ako 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je upoznavanje sa nekim dokumentom na nivou lokalne uprave omogućeno građaninu/ki bez invaliditeta, </a:t>
            </a:r>
            <a:r>
              <a:rPr lang="sr-Latn-CS" sz="2000" b="1" dirty="0">
                <a:latin typeface="Arial" panose="020B0604020202020204" pitchFamily="34" charset="0"/>
                <a:cs typeface="Arial" panose="020B0604020202020204" pitchFamily="34" charset="0"/>
              </a:rPr>
              <a:t>jednako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 važno i potrebno je da se isti dokument, obrazac i slično učini pristupačnim i za osobe koje ne mogu čitati standardnu štampu.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C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Pristupačnost informacija </a:t>
            </a:r>
            <a:r>
              <a:rPr lang="sr-Latn-C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podstiče </a:t>
            </a:r>
            <a:r>
              <a:rPr lang="sr-Latn-C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građanski </a:t>
            </a:r>
            <a:r>
              <a:rPr lang="sr-Latn-CS" sz="2000" b="1" dirty="0">
                <a:latin typeface="Arial" panose="020B0604020202020204" pitchFamily="34" charset="0"/>
                <a:cs typeface="Arial" panose="020B0604020202020204" pitchFamily="34" charset="0"/>
              </a:rPr>
              <a:t>aktivizam OSI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Latn-C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rezultati Monitoringa daju odgovor na pitanje: „Zašto su OSI pasivne?“ Upravo zbog </a:t>
            </a:r>
            <a:r>
              <a:rPr lang="sr-Latn-C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nemogućnosti </a:t>
            </a:r>
            <a:r>
              <a:rPr lang="sr-Latn-CS" sz="2000" b="1" dirty="0">
                <a:latin typeface="Arial" panose="020B0604020202020204" pitchFamily="34" charset="0"/>
                <a:cs typeface="Arial" panose="020B0604020202020204" pitchFamily="34" charset="0"/>
              </a:rPr>
              <a:t>pristupa informacijama, odnosno traženja, dijeljenja i širenja informacija. </a:t>
            </a:r>
            <a:endParaRPr lang="sr-Latn-C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  <a:p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5546168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C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CS" sz="2000" b="1" dirty="0">
                <a:latin typeface="Arial" panose="020B0604020202020204" pitchFamily="34" charset="0"/>
                <a:cs typeface="Arial" panose="020B0604020202020204" pitchFamily="34" charset="0"/>
              </a:rPr>
              <a:t>Pristupačnost e –usluga 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daje mogućnost da OSI </a:t>
            </a:r>
            <a:r>
              <a:rPr lang="sr-Latn-CS" sz="2000" b="1" dirty="0">
                <a:latin typeface="Arial" panose="020B0604020202020204" pitchFamily="34" charset="0"/>
                <a:cs typeface="Arial" panose="020B0604020202020204" pitchFamily="34" charset="0"/>
              </a:rPr>
              <a:t>prate i aktivno učestvuju 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u unapređenju </a:t>
            </a:r>
            <a:r>
              <a:rPr lang="sr-Latn-CS" sz="2000" b="1" dirty="0">
                <a:latin typeface="Arial" panose="020B0604020202020204" pitchFamily="34" charset="0"/>
                <a:cs typeface="Arial" panose="020B0604020202020204" pitchFamily="34" charset="0"/>
              </a:rPr>
              <a:t>javnih politika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Latn-CS" sz="2000" b="1" dirty="0">
                <a:latin typeface="Arial" panose="020B0604020202020204" pitchFamily="34" charset="0"/>
                <a:cs typeface="Arial" panose="020B0604020202020204" pitchFamily="34" charset="0"/>
              </a:rPr>
              <a:t>procesu EU integracija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, dajući svoj </a:t>
            </a:r>
            <a:r>
              <a:rPr lang="sr-Latn-CS" sz="2000" b="1" dirty="0">
                <a:latin typeface="Arial" panose="020B0604020202020204" pitchFamily="34" charset="0"/>
                <a:cs typeface="Arial" panose="020B0604020202020204" pitchFamily="34" charset="0"/>
              </a:rPr>
              <a:t>lični doprinos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. Time će se ispoštovati i načela Konvencije UN o pravima OSI, jer će moći </a:t>
            </a:r>
            <a:r>
              <a:rPr lang="sr-Latn-CS" sz="2000" i="1" dirty="0">
                <a:latin typeface="Arial" panose="020B0604020202020204" pitchFamily="34" charset="0"/>
                <a:cs typeface="Arial" panose="020B0604020202020204" pitchFamily="34" charset="0"/>
              </a:rPr>
              <a:t>dostojanstveno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, na načelima </a:t>
            </a:r>
            <a:r>
              <a:rPr lang="sr-Latn-CS" sz="2000" i="1" dirty="0">
                <a:latin typeface="Arial" panose="020B0604020202020204" pitchFamily="34" charset="0"/>
                <a:cs typeface="Arial" panose="020B0604020202020204" pitchFamily="34" charset="0"/>
              </a:rPr>
              <a:t>jednakosti 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sr-Latn-CS" sz="2000" i="1" dirty="0">
                <a:latin typeface="Arial" panose="020B0604020202020204" pitchFamily="34" charset="0"/>
                <a:cs typeface="Arial" panose="020B0604020202020204" pitchFamily="34" charset="0"/>
              </a:rPr>
              <a:t> ravnopravnosti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 da učestvuju u procesima koje se tiču njih lično, ali i članova njihovih porodica i predstavnika zajednice.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C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Participativna </a:t>
            </a:r>
            <a:r>
              <a:rPr lang="sr-Latn-CS" sz="2000" b="1" dirty="0">
                <a:latin typeface="Arial" panose="020B0604020202020204" pitchFamily="34" charset="0"/>
                <a:cs typeface="Arial" panose="020B0604020202020204" pitchFamily="34" charset="0"/>
              </a:rPr>
              <a:t>demokratija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, omogućavanje zagovaranja interesa građana/ki, nezamisliv je proces ukoliko dovodi do </a:t>
            </a:r>
            <a:r>
              <a:rPr lang="sr-Latn-CS" sz="2000" b="1" dirty="0">
                <a:latin typeface="Arial" panose="020B0604020202020204" pitchFamily="34" charset="0"/>
                <a:cs typeface="Arial" panose="020B0604020202020204" pitchFamily="34" charset="0"/>
              </a:rPr>
              <a:t>diskriminacije,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CS" sz="2000" b="1" dirty="0">
                <a:latin typeface="Arial" panose="020B0604020202020204" pitchFamily="34" charset="0"/>
                <a:cs typeface="Arial" panose="020B0604020202020204" pitchFamily="34" charset="0"/>
              </a:rPr>
              <a:t>neravnopravnosti i nejednakosti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r-Latn-C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C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Praćenje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, unapređenje javnih politika, transparentnost, odgovornost vlasti na lokalnom nivou ne omogućava OSI ravnopravno učešće, na jednakim osnovama, u odnosu na druge građane/ke. </a:t>
            </a:r>
            <a:endParaRPr lang="sr-Latn-C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C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Sve </a:t>
            </a:r>
            <a:r>
              <a:rPr lang="sr-Latn-CS" sz="2000" dirty="0">
                <a:latin typeface="Arial" panose="020B0604020202020204" pitchFamily="34" charset="0"/>
                <a:cs typeface="Arial" panose="020B0604020202020204" pitchFamily="34" charset="0"/>
              </a:rPr>
              <a:t>navedeno kod OSI dovodi do jačanja osjećaja nezadovoljstva, neravnopravnosti i isključenosti, umjesto </a:t>
            </a:r>
            <a:r>
              <a:rPr lang="sr-Latn-C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inkluzije.</a:t>
            </a:r>
            <a:endParaRPr lang="sr-Latn-M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Modele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učešća OSI nijesu koristile, </a:t>
            </a: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unaoređenje i </a:t>
            </a: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obezbijeđena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e-pristupačnost </a:t>
            </a:r>
            <a:r>
              <a:rPr lang="sr-Latn-ME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omogućiće </a:t>
            </a:r>
            <a:r>
              <a:rPr lang="sr-Latn-ME" sz="2000" i="1" dirty="0">
                <a:latin typeface="Arial" panose="020B0604020202020204" pitchFamily="34" charset="0"/>
                <a:cs typeface="Arial" panose="020B0604020202020204" pitchFamily="34" charset="0"/>
              </a:rPr>
              <a:t>i olakšati rješavanje i određenih komunalnih, socijalnih, saobraćajnih i drugih pitanja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 koji se tiču tog istog </a:t>
            </a: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građanina/ke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na pojedinom lokalitetu (zajednici). </a:t>
            </a:r>
            <a:endParaRPr lang="sr-Latn-ME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8994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dirty="0"/>
              <a:t/>
            </a:r>
            <a:br>
              <a:rPr lang="sr-Latn-ME" dirty="0"/>
            </a:br>
            <a:endParaRPr lang="sr-Latn-ME" dirty="0" smtClean="0"/>
          </a:p>
        </p:txBody>
      </p:sp>
      <p:sp>
        <p:nvSpPr>
          <p:cNvPr id="3" name="Rectangle 2"/>
          <p:cNvSpPr/>
          <p:nvPr/>
        </p:nvSpPr>
        <p:spPr>
          <a:xfrm>
            <a:off x="198408" y="247135"/>
            <a:ext cx="10308566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Korisni linkovi: </a:t>
            </a:r>
          </a:p>
          <a:p>
            <a:endParaRPr lang="sr-Latn-ME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Ministarstvo javne uprave je u saradnji sa Savezom slijepih prije više godina izradilo i smjernice za e – pristupačnost, dostupne na sledećim linkovima: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http://www.mju.gov.me/ResourceManager/FileDownload.aspx?rid=291138&amp;rType=2&amp;file=Smjernice_ePristupacnost.pdf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http://www.mju.gov.me/ResourceManager/FileDownload.aspx?rid=370453&amp;rType=2&amp;file=Smjernice%20za%20razvoj%20i%20upravljanje%20internet%20prezentacijama%20%20Verzija%203.0%20-%20%20jun%202019.pdf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Savez slijepih i Ministarstvo javne uprave tokom 2020, izradili su Monitoring primjene Smjernica za kreiranje elektronskih dokumenata u skladu sa standardima e -pristupačnosti. U okviru monitoringa ukupno su analizirani sajtovi 21 institucije i dokumenti koji se na njima objavljuju, analiza je dostupna na sledećem linku: </a:t>
            </a:r>
            <a:r>
              <a:rPr lang="sr-Latn-RS" sz="2000" u="sng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https://ss-cg.org/?p=749</a:t>
            </a:r>
            <a:r>
              <a:rPr 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. Rezultati su koristili i za izradu </a:t>
            </a:r>
            <a:r>
              <a:rPr lang="sr-Latn-RS" sz="2000" i="1" dirty="0">
                <a:latin typeface="Arial" panose="020B0604020202020204" pitchFamily="34" charset="0"/>
                <a:cs typeface="Arial" panose="020B0604020202020204" pitchFamily="34" charset="0"/>
              </a:rPr>
              <a:t>Pravilnika o standardima pristupačnosti</a:t>
            </a:r>
            <a:r>
              <a:rPr 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koji je Ministarstvo javne uprave objavilo 21. oktobra 2020. (Sl. listu CG broj 105/2020 od 29.10.2020), </a:t>
            </a:r>
            <a:r>
              <a:rPr lang="sr-Latn-RS" sz="2000" u="sng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https://ss-cg.org/?p=1006</a:t>
            </a:r>
            <a:r>
              <a:rPr 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, gdje se u članu 4 navodi da „sve sastavne djelove korisničkog prikaza aplikacije i navigacije korisnici mogu nesmetano koristiti, a naročito lica sa invaliditetom i da sadržaju usluge elektronske uprave mogu pristupiti uz pomoćne tehnologije kojima se služe“. </a:t>
            </a:r>
            <a:endParaRPr lang="sr-Latn-R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Na sljedećem linku </a:t>
            </a:r>
            <a:r>
              <a:rPr lang="sr-Latn-ME" sz="2000" u="sng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https://ss-cg.org/?p=1841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 može se pronaći i publikacija „Omogućite informacije pristupačne svima“, koja može pomoći u izradi pristupačnih informacija.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ME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1812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dirty="0"/>
              <a:t/>
            </a:r>
            <a:br>
              <a:rPr lang="sr-Latn-ME" dirty="0"/>
            </a:br>
            <a:endParaRPr lang="sr-Latn-ME" dirty="0" smtClean="0"/>
          </a:p>
        </p:txBody>
      </p:sp>
      <p:sp>
        <p:nvSpPr>
          <p:cNvPr id="3" name="Rectangle 2"/>
          <p:cNvSpPr/>
          <p:nvPr/>
        </p:nvSpPr>
        <p:spPr>
          <a:xfrm>
            <a:off x="198408" y="247135"/>
            <a:ext cx="10308566" cy="6140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Savez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slijepih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Crne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Gore</a:t>
            </a:r>
          </a:p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Njegoševa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.6, 81000 Podgorica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Tel: +382 (0)20 665 368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Email: savezslijepihcg@gmail.com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Web: 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www.ss-cg.org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www.zaposliosi.me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Društvene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mreže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(Facebook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Savez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slijepih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Instragram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savez_slijepih_cg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Twitter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savez_slijepih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r-Latn-ME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Projekat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„E -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pristupačnošću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građanskog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aktivizma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OSI“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realizuje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Savez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slijepih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Crne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Gore u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partnerstvu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lokalnim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organizacijama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slijepih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Bar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Ulcinj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Nikšić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Šavnik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Plužine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Pljevlja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Žabljak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podržan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je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kroz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program „OCD u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Crnoj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Gori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od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osnovnih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usluga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oblikovanja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M'BASE“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koji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sprovodi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Centar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građansko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obrazovanje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(CGO), Friedrich Ebert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Stftung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(FES), NVO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Politikon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mreža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NVO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Centar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istraživanje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zaštitu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ptica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(CZIP). Program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finansira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Evropska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unija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Sadržaj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ove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sr-Latn-M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rezentacije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isključiva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je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odgovornost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Saveza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slijepih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Crne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Gore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koji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način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ne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odražava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stav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donatora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933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201381"/>
              </p:ext>
            </p:extLst>
          </p:nvPr>
        </p:nvGraphicFramePr>
        <p:xfrm>
          <a:off x="1207698" y="508949"/>
          <a:ext cx="7410091" cy="62027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9498"/>
                <a:gridCol w="2517949"/>
                <a:gridCol w="4232644"/>
              </a:tblGrid>
              <a:tr h="2083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ME" sz="800" dirty="0">
                          <a:effectLst/>
                        </a:rPr>
                        <a:t>Br.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ME" sz="800" dirty="0">
                          <a:effectLst/>
                        </a:rPr>
                        <a:t>Lokalna samouprava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ME" sz="800">
                          <a:effectLst/>
                        </a:rPr>
                        <a:t>Web sajt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Andrijevica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2"/>
                        </a:rPr>
                        <a:t>https://opstinaandrijevica.me/</a:t>
                      </a:r>
                      <a:r>
                        <a:rPr lang="en-US" sz="1200">
                          <a:effectLst/>
                        </a:rPr>
                        <a:t> 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Bar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3"/>
                        </a:rPr>
                        <a:t>http://bar.me/</a:t>
                      </a:r>
                      <a:r>
                        <a:rPr lang="en-US" sz="1200">
                          <a:effectLst/>
                        </a:rPr>
                        <a:t> 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Berane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4"/>
                        </a:rPr>
                        <a:t>https://berane.me/</a:t>
                      </a:r>
                      <a:r>
                        <a:rPr lang="en-US" sz="1200">
                          <a:effectLst/>
                        </a:rPr>
                        <a:t> 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Bijelo Polje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5"/>
                        </a:rPr>
                        <a:t>http://www.bijelopolje.co.me/</a:t>
                      </a:r>
                      <a:r>
                        <a:rPr lang="en-US" sz="1200">
                          <a:effectLst/>
                        </a:rPr>
                        <a:t> 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Budva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6"/>
                        </a:rPr>
                        <a:t>https://budva.me/</a:t>
                      </a:r>
                      <a:r>
                        <a:rPr lang="en-US" sz="1200">
                          <a:effectLst/>
                        </a:rPr>
                        <a:t> 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438937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Cetinje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7"/>
                        </a:rPr>
                        <a:t>http://www.cetinje.me/cetinje/site_mne/public/index.php/index/kategorija?id_kategorija=1</a:t>
                      </a:r>
                      <a:r>
                        <a:rPr lang="en-US" sz="1200">
                          <a:effectLst/>
                        </a:rPr>
                        <a:t> 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Danilovgrad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8"/>
                        </a:rPr>
                        <a:t>https://www.danilovgrad.me/</a:t>
                      </a:r>
                      <a:r>
                        <a:rPr lang="en-US" sz="1200">
                          <a:effectLst/>
                        </a:rPr>
                        <a:t> 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Golubovci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9"/>
                        </a:rPr>
                        <a:t>https://podgorica.me/opstina-golubovci/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err="1">
                          <a:effectLst/>
                        </a:rPr>
                        <a:t>Gusinje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10"/>
                        </a:rPr>
                        <a:t>https://www.opstinagusinje.me/</a:t>
                      </a:r>
                      <a:r>
                        <a:rPr lang="en-US" sz="1200">
                          <a:effectLst/>
                        </a:rPr>
                        <a:t> 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Herceg Novi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11"/>
                        </a:rPr>
                        <a:t>http://hercegnovi.me/sr/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Kolašin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12"/>
                        </a:rPr>
                        <a:t>http://www.opstinakolasin.me/</a:t>
                      </a:r>
                      <a:r>
                        <a:rPr lang="en-US" sz="1200">
                          <a:effectLst/>
                        </a:rPr>
                        <a:t> 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Kotor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13"/>
                        </a:rPr>
                        <a:t>https://www.kotor.me/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Mojkovac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14"/>
                        </a:rPr>
                        <a:t>http://www.mojkovac.me/</a:t>
                      </a:r>
                      <a:r>
                        <a:rPr lang="en-US" sz="1200">
                          <a:effectLst/>
                        </a:rPr>
                        <a:t> 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88154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</a:rPr>
                        <a:t>Nikšić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15"/>
                        </a:rPr>
                        <a:t>http://niksic.me/</a:t>
                      </a:r>
                      <a:r>
                        <a:rPr lang="en-US" sz="1200">
                          <a:effectLst/>
                        </a:rPr>
                        <a:t> 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</a:rPr>
                        <a:t>Petnjica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16"/>
                        </a:rPr>
                        <a:t>http://www.petnjica.co.me/</a:t>
                      </a:r>
                      <a:r>
                        <a:rPr lang="en-US" sz="1200">
                          <a:effectLst/>
                        </a:rPr>
                        <a:t> 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</a:rPr>
                        <a:t>Plav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17"/>
                        </a:rPr>
                        <a:t>https://www.plav.me/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</a:rPr>
                        <a:t>Plužine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18"/>
                        </a:rPr>
                        <a:t>http://www.pluzine.me/</a:t>
                      </a:r>
                      <a:r>
                        <a:rPr lang="en-US" sz="1200">
                          <a:effectLst/>
                        </a:rPr>
                        <a:t> 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</a:rPr>
                        <a:t>Pljevlja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19"/>
                        </a:rPr>
                        <a:t>https://pljevlja.me/</a:t>
                      </a:r>
                      <a:r>
                        <a:rPr lang="en-US" sz="1200">
                          <a:effectLst/>
                        </a:rPr>
                        <a:t> 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</a:rPr>
                        <a:t>Podgorica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20"/>
                        </a:rPr>
                        <a:t>https://podgorica.me/</a:t>
                      </a:r>
                      <a:r>
                        <a:rPr lang="en-US" sz="1200">
                          <a:effectLst/>
                        </a:rPr>
                        <a:t> 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</a:rPr>
                        <a:t>Rožaje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21"/>
                        </a:rPr>
                        <a:t>https://www.rozaje.me/</a:t>
                      </a:r>
                      <a:r>
                        <a:rPr lang="en-US" sz="1200">
                          <a:effectLst/>
                        </a:rPr>
                        <a:t> 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Šavnik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22"/>
                        </a:rPr>
                        <a:t>https://savnik.me/</a:t>
                      </a:r>
                      <a:r>
                        <a:rPr lang="en-US" sz="1200">
                          <a:effectLst/>
                        </a:rPr>
                        <a:t> 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Tivat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23"/>
                        </a:rPr>
                        <a:t>https://opstinativat.me/</a:t>
                      </a:r>
                      <a:r>
                        <a:rPr lang="en-US" sz="1200">
                          <a:effectLst/>
                        </a:rPr>
                        <a:t> 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Tuzi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24"/>
                        </a:rPr>
                        <a:t>https://tuzi.org.me/cg/naslovna/</a:t>
                      </a:r>
                      <a:r>
                        <a:rPr lang="en-US" sz="1200">
                          <a:effectLst/>
                        </a:rPr>
                        <a:t> 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r>
                        <a:rPr lang="sr-Latn-ME" sz="700" dirty="0" smtClean="0">
                          <a:latin typeface="Calibri" panose="020F0502020204030204" pitchFamily="34" charset="0"/>
                        </a:rPr>
                        <a:t>24.</a:t>
                      </a: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Ulcinj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25"/>
                        </a:rPr>
                        <a:t>http://www.ul-gov.me/Naslovna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Zajednica opština Crne Gore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>
                          <a:effectLst/>
                          <a:hlinkClick r:id="rId26"/>
                        </a:rPr>
                        <a:t>http://uom.me/</a:t>
                      </a:r>
                      <a:r>
                        <a:rPr lang="en-US" sz="1200">
                          <a:effectLst/>
                        </a:rPr>
                        <a:t> 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  <a:tr h="219469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sr-Latn-ME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Žabljak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u="sng" dirty="0">
                          <a:effectLst/>
                          <a:hlinkClick r:id="rId27"/>
                        </a:rPr>
                        <a:t>http://zabljak.me/</a:t>
                      </a:r>
                      <a:r>
                        <a:rPr lang="en-US" sz="1200" dirty="0">
                          <a:effectLst/>
                        </a:rPr>
                        <a:t> 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93" marR="4459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3763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ME" dirty="0" smtClean="0"/>
          </a:p>
          <a:p>
            <a:endParaRPr lang="sr-Latn-ME" dirty="0"/>
          </a:p>
          <a:p>
            <a:endParaRPr lang="sr-Latn-ME" dirty="0" smtClean="0"/>
          </a:p>
          <a:p>
            <a:endParaRPr lang="sr-Latn-ME" dirty="0"/>
          </a:p>
          <a:p>
            <a:endParaRPr lang="sr-Latn-ME" dirty="0" smtClean="0"/>
          </a:p>
          <a:p>
            <a:r>
              <a:rPr lang="sr-Latn-ME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PRISTUPAČNOST SAJTOVA 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42840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Samo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na jednoj internet stranici je objašnjen način na koji će se koristiti </a:t>
            </a:r>
            <a:r>
              <a:rPr lang="sr-Latn-ME" sz="2000" b="1" dirty="0">
                <a:latin typeface="Arial" panose="020B0604020202020204" pitchFamily="34" charset="0"/>
                <a:cs typeface="Arial" panose="020B0604020202020204" pitchFamily="34" charset="0"/>
              </a:rPr>
              <a:t>opcije pristupačnosti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i to na internet stranici Opštine Tivat, ali opcija ne funkcioniše, niti je čitač ekrana prepoznaje. U svim drugim slučajevima je izostalo objašnjenje opcija pristupačnosti.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Sve internet stranice koje su bile predmet monitoringa imaju prilagođenu navigaciju putem tastature, odnosno omogućeno je kretanje po stranici uz </a:t>
            </a:r>
            <a:r>
              <a:rPr lang="sr-Latn-ME" sz="2000" b="1" dirty="0">
                <a:latin typeface="Arial" panose="020B0604020202020204" pitchFamily="34" charset="0"/>
                <a:cs typeface="Arial" panose="020B0604020202020204" pitchFamily="34" charset="0"/>
              </a:rPr>
              <a:t>korišćenje TAB tastera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Korišćenje 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TAB tastera u dovoljnoj mjeri daje informacije čitaču ekrana na svim internet stranicama koje su bile predmet monitoringa. </a:t>
            </a: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Na svim internet stranicama omogućen je i povratak na naslovnu stranu sajta ili neku drugu podstranicu s koje je učitan sadržaj.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ME" dirty="0" smtClean="0"/>
          </a:p>
          <a:p>
            <a:endParaRPr lang="sr-Latn-ME" dirty="0"/>
          </a:p>
          <a:p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853234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Grafički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elementi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prisutni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svim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internet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stranicama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većini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slučajeva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nisu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opisani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adekvatno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odgovarajući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način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Internet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stranice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Opština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Golubovci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Danilovgrad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Glavni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grad Podgorica,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Petnjica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Plav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Plužine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Rožaje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Tivat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Ulcinj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Tuzi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Žabljak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internet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stranica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Zajednice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opština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grafičke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elemente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opisuju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odgovarajući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način</a:t>
            </a: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M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Najčešće su opisani kao: </a:t>
            </a: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M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Tekst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Baneri su linkovi društvenih mreža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sohn2021</a:t>
            </a: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r-Latn-M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r-Latn-ME" dirty="0" smtClean="0"/>
          </a:p>
          <a:p>
            <a:endParaRPr lang="sr-Latn-ME" dirty="0"/>
          </a:p>
          <a:p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147405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sr-Latn-M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r-Latn-ME" dirty="0" smtClean="0"/>
          </a:p>
          <a:p>
            <a:endParaRPr lang="sr-Latn-ME" dirty="0"/>
          </a:p>
          <a:p>
            <a:endParaRPr lang="sr-Latn-ME" dirty="0" smtClean="0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52948010"/>
              </p:ext>
            </p:extLst>
          </p:nvPr>
        </p:nvGraphicFramePr>
        <p:xfrm>
          <a:off x="1431984" y="1086928"/>
          <a:ext cx="7172685" cy="4237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9311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dirty="0"/>
              <a:t>Baneri su linkovani odgovarajućim </a:t>
            </a:r>
            <a:r>
              <a:rPr lang="sr-Latn-ME" b="1" dirty="0"/>
              <a:t>hyperlink tekstom </a:t>
            </a:r>
            <a:r>
              <a:rPr lang="sr-Latn-ME" dirty="0"/>
              <a:t>koji jasno govori gdje link vodi u 13 slučajeva. </a:t>
            </a:r>
            <a:endParaRPr lang="sr-Latn-ME" dirty="0" smtClean="0"/>
          </a:p>
          <a:p>
            <a:r>
              <a:rPr lang="sr-Latn-ME" dirty="0" smtClean="0"/>
              <a:t>U </a:t>
            </a:r>
            <a:r>
              <a:rPr lang="sr-Latn-ME" dirty="0"/>
              <a:t>pet slučajeva </a:t>
            </a:r>
            <a:r>
              <a:rPr lang="sr-Latn-ME" dirty="0" smtClean="0"/>
              <a:t>djelimično</a:t>
            </a:r>
            <a:r>
              <a:rPr lang="sr-Latn-ME" dirty="0" smtClean="0"/>
              <a:t>, a u</a:t>
            </a:r>
            <a:r>
              <a:rPr lang="sr-Latn-ME" dirty="0" smtClean="0"/>
              <a:t> </a:t>
            </a:r>
            <a:r>
              <a:rPr lang="sr-Latn-ME" dirty="0"/>
              <a:t>osam slučajeva nije bilo banera na internet stranicama.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r-Latn-M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r-Latn-M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r-Latn-M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r-Latn-ME" dirty="0" smtClean="0"/>
          </a:p>
          <a:p>
            <a:endParaRPr lang="sr-Latn-ME" dirty="0"/>
          </a:p>
          <a:p>
            <a:endParaRPr lang="sr-Latn-ME" dirty="0" smtClean="0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493433864"/>
              </p:ext>
            </p:extLst>
          </p:nvPr>
        </p:nvGraphicFramePr>
        <p:xfrm>
          <a:off x="1552754" y="1302589"/>
          <a:ext cx="7470476" cy="4382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3185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227" y="247135"/>
            <a:ext cx="10825607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Fotografije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jednom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slučaju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nijesu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opisane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odgovarajućim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nazivom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opisom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alt text-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om.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r-Latn-M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Djelimično: opisane kao naslovi članaka, photo of, datumima i sl.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r-Latn-ME" dirty="0" smtClean="0"/>
          </a:p>
          <a:p>
            <a:endParaRPr lang="sr-Latn-ME" dirty="0"/>
          </a:p>
          <a:p>
            <a:endParaRPr lang="sr-Latn-ME" dirty="0" smtClean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678718883"/>
              </p:ext>
            </p:extLst>
          </p:nvPr>
        </p:nvGraphicFramePr>
        <p:xfrm>
          <a:off x="1440610" y="1777042"/>
          <a:ext cx="7504981" cy="4209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946865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209</TotalTime>
  <Words>2553</Words>
  <Application>Microsoft Office PowerPoint</Application>
  <PresentationFormat>Widescreen</PresentationFormat>
  <Paragraphs>267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Times New Roman</vt:lpstr>
      <vt:lpstr>Trebuchet MS</vt:lpstr>
      <vt:lpstr>Wingdings 3</vt:lpstr>
      <vt:lpstr>Facet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Windows User</dc:creator>
  <cp:lastModifiedBy>kaca</cp:lastModifiedBy>
  <cp:revision>34</cp:revision>
  <dcterms:created xsi:type="dcterms:W3CDTF">2021-02-08T13:47:50Z</dcterms:created>
  <dcterms:modified xsi:type="dcterms:W3CDTF">2021-12-03T19:42:32Z</dcterms:modified>
</cp:coreProperties>
</file>