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68" r:id="rId16"/>
    <p:sldId id="271" r:id="rId17"/>
    <p:sldId id="273" r:id="rId18"/>
    <p:sldId id="272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701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557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24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9922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74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22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78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33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58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4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7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4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97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007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97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748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A4633-18CE-45D2-A50E-659E23A246B9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8FD8D-A3AA-4C28-B3D6-1B68BE767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507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  <p:sldLayoutId id="2147483976" r:id="rId12"/>
    <p:sldLayoutId id="2147483977" r:id="rId13"/>
    <p:sldLayoutId id="2147483978" r:id="rId14"/>
    <p:sldLayoutId id="2147483979" r:id="rId15"/>
    <p:sldLayoutId id="2147483980" r:id="rId16"/>
    <p:sldLayoutId id="214748398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EE0EAD-681D-4E94-893B-6E1A9C83A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612" y="470263"/>
            <a:ext cx="11476653" cy="3158238"/>
          </a:xfrm>
        </p:spPr>
        <p:txBody>
          <a:bodyPr>
            <a:normAutofit fontScale="90000"/>
          </a:bodyPr>
          <a:lstStyle/>
          <a:p>
            <a:pPr algn="ctr"/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/>
            </a:r>
            <a:br>
              <a:rPr lang="sr-Latn-ME" dirty="0"/>
            </a:br>
            <a:r>
              <a:rPr lang="sr-Latn-M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Konferencija </a:t>
            </a:r>
            <a:r>
              <a:rPr lang="sr-Latn-M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r-Latn-M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„videći pratilac“</a:t>
            </a:r>
            <a:br>
              <a:rPr lang="sr-Latn-M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264E403-2216-4310-9527-8367F0AFEC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781" y="3632200"/>
            <a:ext cx="10655558" cy="2162109"/>
          </a:xfrm>
        </p:spPr>
        <p:txBody>
          <a:bodyPr>
            <a:normAutofit/>
          </a:bodyPr>
          <a:lstStyle/>
          <a:p>
            <a:pPr algn="r"/>
            <a:endParaRPr lang="sr-Latn-M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sr-Latn-M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Katarina Bigović Kulić</a:t>
            </a:r>
            <a:endParaRPr lang="sr-Latn-M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sr-Latn-M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 Centar, Podgorica </a:t>
            </a:r>
          </a:p>
          <a:p>
            <a:pPr algn="r"/>
            <a:r>
              <a:rPr lang="sr-Latn-M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16. 12. </a:t>
            </a:r>
            <a:r>
              <a:rPr lang="sr-Latn-ME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</a:t>
            </a:r>
            <a:r>
              <a:rPr lang="sr-Latn-ME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498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912FDA-5CA1-4417-BC99-08F8E07C4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-279918"/>
            <a:ext cx="8610600" cy="2435289"/>
          </a:xfrm>
        </p:spPr>
        <p:txBody>
          <a:bodyPr/>
          <a:lstStyle/>
          <a:p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Odnos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korisnika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</a:t>
            </a:r>
            <a: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videćeg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pratioca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teljke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5C6E8C-628E-4984-8450-DD4AA8586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589" y="1968759"/>
            <a:ext cx="11597950" cy="4889241"/>
          </a:xfrm>
        </p:spPr>
        <p:txBody>
          <a:bodyPr>
            <a:normAutofit fontScale="32500" lnSpcReduction="20000"/>
          </a:bodyPr>
          <a:lstStyle/>
          <a:p>
            <a:r>
              <a:rPr lang="en-US" sz="6200" dirty="0"/>
              <a:t>Da bi </a:t>
            </a:r>
            <a:r>
              <a:rPr lang="en-US" sz="6200" dirty="0" err="1"/>
              <a:t>osoba</a:t>
            </a:r>
            <a:r>
              <a:rPr lang="en-US" sz="6200" dirty="0"/>
              <a:t> </a:t>
            </a:r>
            <a:r>
              <a:rPr lang="en-US" sz="6200" dirty="0" err="1"/>
              <a:t>oštećenog</a:t>
            </a:r>
            <a:r>
              <a:rPr lang="en-US" sz="6200" dirty="0"/>
              <a:t> </a:t>
            </a:r>
            <a:r>
              <a:rPr lang="en-US" sz="6200" dirty="0" err="1"/>
              <a:t>vida</a:t>
            </a:r>
            <a:r>
              <a:rPr lang="en-US" sz="6200" dirty="0"/>
              <a:t> </a:t>
            </a:r>
            <a:r>
              <a:rPr lang="en-US" sz="6200" dirty="0" err="1"/>
              <a:t>mogla</a:t>
            </a:r>
            <a:r>
              <a:rPr lang="en-US" sz="6200" dirty="0"/>
              <a:t> da </a:t>
            </a:r>
            <a:r>
              <a:rPr lang="en-US" sz="6200" dirty="0" err="1"/>
              <a:t>bude</a:t>
            </a:r>
            <a:r>
              <a:rPr lang="en-US" sz="6200" dirty="0"/>
              <a:t> </a:t>
            </a:r>
            <a:r>
              <a:rPr lang="en-US" sz="6200" dirty="0" err="1"/>
              <a:t>korisnik</a:t>
            </a:r>
            <a:r>
              <a:rPr lang="en-US" sz="6200" dirty="0"/>
              <a:t>/ca </a:t>
            </a:r>
            <a:r>
              <a:rPr lang="en-US" sz="6200" dirty="0" err="1"/>
              <a:t>usluge</a:t>
            </a:r>
            <a:r>
              <a:rPr lang="en-US" sz="6200" dirty="0"/>
              <a:t> </a:t>
            </a:r>
            <a:r>
              <a:rPr lang="en-US" sz="6200" dirty="0" err="1"/>
              <a:t>videćeg</a:t>
            </a:r>
            <a:r>
              <a:rPr lang="en-US" sz="6200" dirty="0"/>
              <a:t>/e </a:t>
            </a:r>
            <a:r>
              <a:rPr lang="en-US" sz="6200" dirty="0" err="1"/>
              <a:t>pratioca</a:t>
            </a:r>
            <a:r>
              <a:rPr lang="en-US" sz="6200" dirty="0"/>
              <a:t>/</a:t>
            </a:r>
            <a:r>
              <a:rPr lang="en-US" sz="6200" dirty="0" err="1"/>
              <a:t>teljke</a:t>
            </a:r>
            <a:r>
              <a:rPr lang="sr-Latn-ME" sz="6200" dirty="0"/>
              <a:t>, </a:t>
            </a:r>
            <a:r>
              <a:rPr lang="en-US" sz="6200" dirty="0" err="1"/>
              <a:t>neophodno</a:t>
            </a:r>
            <a:r>
              <a:rPr lang="en-US" sz="6200" dirty="0"/>
              <a:t> je da </a:t>
            </a:r>
            <a:r>
              <a:rPr lang="en-US" sz="6200" dirty="0" err="1"/>
              <a:t>ispuni</a:t>
            </a:r>
            <a:r>
              <a:rPr lang="en-US" sz="6200" dirty="0"/>
              <a:t> </a:t>
            </a:r>
            <a:r>
              <a:rPr lang="en-US" sz="6200" dirty="0" err="1"/>
              <a:t>određene</a:t>
            </a:r>
            <a:r>
              <a:rPr lang="en-US" sz="6200" dirty="0"/>
              <a:t> </a:t>
            </a:r>
            <a:r>
              <a:rPr lang="en-US" sz="6200" dirty="0" err="1"/>
              <a:t>uslove</a:t>
            </a:r>
            <a:r>
              <a:rPr lang="en-US" sz="6200" dirty="0"/>
              <a:t> </a:t>
            </a:r>
            <a:r>
              <a:rPr lang="en-US" sz="6200" dirty="0" err="1"/>
              <a:t>i</a:t>
            </a:r>
            <a:r>
              <a:rPr lang="en-US" sz="6200" dirty="0"/>
              <a:t> </a:t>
            </a:r>
            <a:r>
              <a:rPr lang="en-US" sz="6200" dirty="0" err="1"/>
              <a:t>prođe</a:t>
            </a:r>
            <a:r>
              <a:rPr lang="en-US" sz="6200" dirty="0"/>
              <a:t> </a:t>
            </a:r>
            <a:r>
              <a:rPr lang="en-US" sz="6200" dirty="0" err="1"/>
              <a:t>kroz</a:t>
            </a:r>
            <a:r>
              <a:rPr lang="en-US" sz="6200" dirty="0"/>
              <a:t> </a:t>
            </a:r>
            <a:r>
              <a:rPr lang="en-US" sz="6200" dirty="0" err="1"/>
              <a:t>nekoliko</a:t>
            </a:r>
            <a:r>
              <a:rPr lang="en-US" sz="6200" dirty="0"/>
              <a:t> </a:t>
            </a:r>
            <a:r>
              <a:rPr lang="en-US" sz="6200" dirty="0" err="1"/>
              <a:t>obaveznih</a:t>
            </a:r>
            <a:r>
              <a:rPr lang="en-US" sz="6200" dirty="0"/>
              <a:t> </a:t>
            </a:r>
            <a:r>
              <a:rPr lang="en-US" sz="6200" dirty="0" err="1"/>
              <a:t>koraka</a:t>
            </a:r>
            <a:r>
              <a:rPr lang="en-US" sz="6200" dirty="0"/>
              <a:t>.</a:t>
            </a:r>
            <a:endParaRPr lang="sr-Latn-ME" sz="6200" dirty="0"/>
          </a:p>
          <a:p>
            <a:r>
              <a:rPr lang="sr-Latn-ME" sz="6200" dirty="0"/>
              <a:t>Kako bi usluga </a:t>
            </a:r>
            <a:r>
              <a:rPr lang="sr-Latn-ME" sz="6200" dirty="0" err="1"/>
              <a:t>Videćeg</a:t>
            </a:r>
            <a:r>
              <a:rPr lang="sr-Latn-ME" sz="6200" dirty="0"/>
              <a:t>/e pratioca/</a:t>
            </a:r>
            <a:r>
              <a:rPr lang="sr-Latn-ME" sz="6200" dirty="0" err="1"/>
              <a:t>teljke</a:t>
            </a:r>
            <a:r>
              <a:rPr lang="sr-Latn-ME" sz="6200" dirty="0"/>
              <a:t> ispunila svoju svrhu - omogućavanje samostalnog života (izbor i donošenja odluka) osobama s invaliditetom - osoba s oštećenim vidom samostalno odlučuje o realizaciji svojih odluka.</a:t>
            </a:r>
          </a:p>
          <a:p>
            <a:r>
              <a:rPr lang="sr-Latn-ME" sz="6200" dirty="0"/>
              <a:t>Osoba s oštećenim vidom, neformalno obučava, koriguje i u krajnjem, može odbiti saradnju sa konkretnim/om </a:t>
            </a:r>
            <a:r>
              <a:rPr lang="sr-Latn-ME" sz="6200" dirty="0" err="1"/>
              <a:t>Videćim</a:t>
            </a:r>
            <a:r>
              <a:rPr lang="sr-Latn-ME" sz="6200" dirty="0"/>
              <a:t>/om pratiocem/</a:t>
            </a:r>
            <a:r>
              <a:rPr lang="sr-Latn-ME" sz="6200" dirty="0" err="1"/>
              <a:t>teljkom</a:t>
            </a:r>
            <a:r>
              <a:rPr lang="sr-Latn-ME" sz="6200" dirty="0"/>
              <a:t>.</a:t>
            </a:r>
          </a:p>
          <a:p>
            <a:r>
              <a:rPr lang="sr-Latn-ME" sz="6200" dirty="0"/>
              <a:t>Korisnik/</a:t>
            </a:r>
            <a:r>
              <a:rPr lang="sr-Latn-ME" sz="6200" dirty="0" err="1"/>
              <a:t>ca</a:t>
            </a:r>
            <a:r>
              <a:rPr lang="sr-Latn-ME" sz="6200" dirty="0"/>
              <a:t> ima pravo da odlučuje u vezi sa čim mu/joj je potrebna pomoć i kako </a:t>
            </a:r>
            <a:r>
              <a:rPr lang="sr-Latn-ME" sz="6200" dirty="0" err="1"/>
              <a:t>želi</a:t>
            </a:r>
            <a:r>
              <a:rPr lang="sr-Latn-ME" sz="6200" dirty="0"/>
              <a:t> da pojedini zadatak bude obavljen.</a:t>
            </a:r>
          </a:p>
          <a:p>
            <a:r>
              <a:rPr lang="sr-Latn-ME" sz="6200" dirty="0"/>
              <a:t>Neposrednu uslugu </a:t>
            </a:r>
            <a:r>
              <a:rPr lang="sr-Latn-ME" sz="6200" dirty="0" err="1"/>
              <a:t>Videćeg</a:t>
            </a:r>
            <a:r>
              <a:rPr lang="sr-Latn-ME" sz="6200" dirty="0"/>
              <a:t>/e pratioca/</a:t>
            </a:r>
            <a:r>
              <a:rPr lang="sr-Latn-ME" sz="6200" dirty="0" err="1"/>
              <a:t>teljke</a:t>
            </a:r>
            <a:r>
              <a:rPr lang="sr-Latn-ME" sz="6200" dirty="0"/>
              <a:t> pruža saradnik/</a:t>
            </a:r>
            <a:r>
              <a:rPr lang="sr-Latn-ME" sz="6200" dirty="0" err="1"/>
              <a:t>ca</a:t>
            </a:r>
            <a:r>
              <a:rPr lang="sr-Latn-ME" sz="6200" dirty="0"/>
              <a:t> – Videći/a pratilac/</a:t>
            </a:r>
            <a:r>
              <a:rPr lang="sr-Latn-ME" sz="6200" dirty="0" err="1"/>
              <a:t>teljka</a:t>
            </a:r>
            <a:r>
              <a:rPr lang="sr-Latn-ME" sz="6200" dirty="0"/>
              <a:t>.</a:t>
            </a:r>
          </a:p>
          <a:p>
            <a:r>
              <a:rPr lang="sr-Latn-ME" sz="6200" dirty="0"/>
              <a:t>Usluga </a:t>
            </a:r>
            <a:r>
              <a:rPr lang="sr-Latn-ME" sz="6200" dirty="0" err="1"/>
              <a:t>Videćeg</a:t>
            </a:r>
            <a:r>
              <a:rPr lang="sr-Latn-ME" sz="6200" dirty="0"/>
              <a:t>/e pratioca/</a:t>
            </a:r>
            <a:r>
              <a:rPr lang="sr-Latn-ME" sz="6200" dirty="0" err="1"/>
              <a:t>teljke</a:t>
            </a:r>
            <a:r>
              <a:rPr lang="sr-Latn-ME" sz="6200" dirty="0"/>
              <a:t> pruža se u kući korisnika/</a:t>
            </a:r>
            <a:r>
              <a:rPr lang="sr-Latn-ME" sz="6200" dirty="0" err="1"/>
              <a:t>ce</a:t>
            </a:r>
            <a:r>
              <a:rPr lang="sr-Latn-ME" sz="6200" dirty="0"/>
              <a:t> i u drugim prostorima u kojima korisnik/</a:t>
            </a:r>
            <a:r>
              <a:rPr lang="sr-Latn-ME" sz="6200" dirty="0" err="1"/>
              <a:t>ca</a:t>
            </a:r>
            <a:r>
              <a:rPr lang="sr-Latn-ME" sz="6200" dirty="0"/>
              <a:t> boravi, kao i u otvorenim prostorima gdje se obavljaju aktivnosti socijalnog karaktera, zbog čega nijesu ključni kriterijumi člana 32 Pravilnika, jer se samo dio aktivnosti odvija kod neposrednog pružaoca usluge (pripremne aktivnosti, mjesečni sastanci i sl.)</a:t>
            </a:r>
          </a:p>
          <a:p>
            <a:r>
              <a:rPr lang="sr-Latn-ME" sz="6200" dirty="0"/>
              <a:t>Videći/a pratilac/</a:t>
            </a:r>
            <a:r>
              <a:rPr lang="sr-Latn-ME" sz="6200" dirty="0" err="1"/>
              <a:t>teljka</a:t>
            </a:r>
            <a:r>
              <a:rPr lang="sr-Latn-ME" sz="6200" dirty="0"/>
              <a:t> ne može biti član porodice, odnosno ne može da bude srodnik u pravoj liniji bez obzira na stepen srodstva i srodnik u pobočnoj liniji do trećeg stepena.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73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08D4BF-C6E0-43D3-ADDC-8760B33A6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11967"/>
            <a:ext cx="8610600" cy="1576874"/>
          </a:xfrm>
        </p:spPr>
        <p:txBody>
          <a:bodyPr/>
          <a:lstStyle/>
          <a:p>
            <a:r>
              <a:rPr lang="pl-P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Odnos korisnika/ce i stručnog/e radnika/ce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F8C1B9-E371-48A7-B8B6-4C012712C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3" y="1576873"/>
            <a:ext cx="12126687" cy="7511143"/>
          </a:xfrm>
        </p:spPr>
        <p:txBody>
          <a:bodyPr>
            <a:noAutofit/>
          </a:bodyPr>
          <a:lstStyle/>
          <a:p>
            <a:r>
              <a:rPr lang="en-US" sz="2000" dirty="0" err="1"/>
              <a:t>Stručni</a:t>
            </a:r>
            <a:r>
              <a:rPr lang="en-US" sz="2000" dirty="0"/>
              <a:t>/e </a:t>
            </a:r>
            <a:r>
              <a:rPr lang="en-US" sz="2000" dirty="0" err="1"/>
              <a:t>radnici</a:t>
            </a:r>
            <a:r>
              <a:rPr lang="en-US" sz="2000" dirty="0"/>
              <a:t>/e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medijatori</a:t>
            </a:r>
            <a:r>
              <a:rPr lang="en-US" sz="2000" dirty="0"/>
              <a:t> </a:t>
            </a:r>
            <a:r>
              <a:rPr lang="en-US" sz="2000" dirty="0" err="1"/>
              <a:t>između</a:t>
            </a:r>
            <a:r>
              <a:rPr lang="en-US" sz="2000" dirty="0"/>
              <a:t> </a:t>
            </a:r>
            <a:r>
              <a:rPr lang="en-US" sz="2000" dirty="0" err="1"/>
              <a:t>korisnika</a:t>
            </a:r>
            <a:r>
              <a:rPr lang="en-US" sz="2000" dirty="0"/>
              <a:t>/ca </a:t>
            </a:r>
            <a:r>
              <a:rPr lang="en-US" sz="2000" dirty="0" err="1"/>
              <a:t>usluge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videćih</a:t>
            </a:r>
            <a:r>
              <a:rPr lang="en-US" sz="2000" dirty="0"/>
              <a:t> </a:t>
            </a:r>
            <a:r>
              <a:rPr lang="en-US" sz="2000" dirty="0" err="1"/>
              <a:t>pratilaca</a:t>
            </a:r>
            <a:r>
              <a:rPr lang="en-US" sz="2000" dirty="0"/>
              <a:t>/</a:t>
            </a:r>
            <a:r>
              <a:rPr lang="en-US" sz="2000" dirty="0" err="1"/>
              <a:t>teljki</a:t>
            </a:r>
            <a:endParaRPr lang="sr-Latn-ME" sz="2000" dirty="0"/>
          </a:p>
          <a:p>
            <a:pPr marL="0" indent="0">
              <a:buNone/>
            </a:pPr>
            <a:endParaRPr lang="sr-Latn-ME" sz="2000" dirty="0"/>
          </a:p>
          <a:p>
            <a:pPr marL="0" indent="0" algn="ctr">
              <a:buNone/>
            </a:pPr>
            <a:r>
              <a:rPr lang="en-US" sz="20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Uslovi</a:t>
            </a:r>
            <a:r>
              <a:rPr lang="en-U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</a:t>
            </a:r>
            <a:r>
              <a:rPr lang="en-US" sz="20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stručnog</a:t>
            </a:r>
            <a:r>
              <a:rPr lang="en-U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/u </a:t>
            </a:r>
            <a:r>
              <a:rPr lang="en-US" sz="20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radnika</a:t>
            </a:r>
            <a:r>
              <a:rPr lang="en-U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/cu:</a:t>
            </a:r>
            <a:endParaRPr lang="sr-Latn-ME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err="1"/>
              <a:t>Visoko</a:t>
            </a:r>
            <a:r>
              <a:rPr lang="en-US" sz="2000" dirty="0"/>
              <a:t> </a:t>
            </a:r>
            <a:r>
              <a:rPr lang="en-US" sz="2000" dirty="0" err="1"/>
              <a:t>obrazovanje</a:t>
            </a:r>
            <a:r>
              <a:rPr lang="en-US" sz="2000" dirty="0"/>
              <a:t> (</a:t>
            </a:r>
            <a:r>
              <a:rPr lang="en-US" sz="2000" dirty="0" err="1"/>
              <a:t>socijalni</a:t>
            </a:r>
            <a:r>
              <a:rPr lang="en-US" sz="2000" dirty="0"/>
              <a:t>/a </a:t>
            </a:r>
            <a:r>
              <a:rPr lang="en-US" sz="2000" dirty="0" err="1"/>
              <a:t>radnik</a:t>
            </a:r>
            <a:r>
              <a:rPr lang="en-US" sz="2000" dirty="0"/>
              <a:t>/ca, (</a:t>
            </a:r>
            <a:r>
              <a:rPr lang="en-US" sz="2000" dirty="0" err="1"/>
              <a:t>specijalni</a:t>
            </a:r>
            <a:r>
              <a:rPr lang="en-US" sz="2000" dirty="0"/>
              <a:t>) </a:t>
            </a:r>
            <a:r>
              <a:rPr lang="en-US" sz="2000" dirty="0" err="1"/>
              <a:t>pedagog</a:t>
            </a:r>
            <a:r>
              <a:rPr lang="en-US" sz="2000" dirty="0"/>
              <a:t>/</a:t>
            </a:r>
            <a:r>
              <a:rPr lang="en-US" sz="2000" dirty="0" err="1"/>
              <a:t>škinja</a:t>
            </a:r>
            <a:r>
              <a:rPr lang="en-US" sz="2000" dirty="0"/>
              <a:t>, </a:t>
            </a:r>
            <a:r>
              <a:rPr lang="en-US" sz="2000" dirty="0" err="1"/>
              <a:t>psiholog</a:t>
            </a:r>
            <a:r>
              <a:rPr lang="en-US" sz="2000" dirty="0"/>
              <a:t>/</a:t>
            </a:r>
            <a:r>
              <a:rPr lang="en-US" sz="2000" dirty="0" err="1"/>
              <a:t>škinja</a:t>
            </a:r>
            <a:r>
              <a:rPr lang="en-US" sz="2000" dirty="0"/>
              <a:t>,</a:t>
            </a:r>
          </a:p>
          <a:p>
            <a:r>
              <a:rPr lang="en-US" sz="2000" dirty="0" err="1"/>
              <a:t>sociolog</a:t>
            </a:r>
            <a:r>
              <a:rPr lang="en-US" sz="2000" dirty="0"/>
              <a:t>/</a:t>
            </a:r>
            <a:r>
              <a:rPr lang="en-US" sz="2000" dirty="0" err="1"/>
              <a:t>škinja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drugog</a:t>
            </a:r>
            <a:r>
              <a:rPr lang="en-US" sz="2000" dirty="0"/>
              <a:t> </a:t>
            </a:r>
            <a:r>
              <a:rPr lang="en-US" sz="2000" dirty="0" err="1"/>
              <a:t>odgovarajućeg</a:t>
            </a:r>
            <a:r>
              <a:rPr lang="en-US" sz="2000" dirty="0"/>
              <a:t> </a:t>
            </a:r>
            <a:r>
              <a:rPr lang="en-US" sz="2000" dirty="0" err="1"/>
              <a:t>zanimanja</a:t>
            </a:r>
            <a:r>
              <a:rPr lang="en-US" sz="2000" dirty="0"/>
              <a:t>);</a:t>
            </a:r>
          </a:p>
          <a:p>
            <a:r>
              <a:rPr lang="en-US" sz="2000" dirty="0" err="1"/>
              <a:t>Položen</a:t>
            </a:r>
            <a:r>
              <a:rPr lang="en-US" sz="2000" dirty="0"/>
              <a:t> </a:t>
            </a:r>
            <a:r>
              <a:rPr lang="en-US" sz="2000" dirty="0" err="1"/>
              <a:t>stručni</a:t>
            </a:r>
            <a:r>
              <a:rPr lang="en-US" sz="2000" dirty="0"/>
              <a:t> </a:t>
            </a:r>
            <a:r>
              <a:rPr lang="en-US" sz="2000" dirty="0" err="1"/>
              <a:t>ispit</a:t>
            </a:r>
            <a:r>
              <a:rPr lang="en-US" sz="2000" dirty="0"/>
              <a:t> za rad u </a:t>
            </a:r>
            <a:r>
              <a:rPr lang="en-US" sz="2000" dirty="0" err="1"/>
              <a:t>ustanovama</a:t>
            </a:r>
            <a:r>
              <a:rPr lang="en-US" sz="2000" dirty="0"/>
              <a:t> </a:t>
            </a:r>
            <a:r>
              <a:rPr lang="en-US" sz="2000" dirty="0" err="1"/>
              <a:t>socijalne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dječje</a:t>
            </a:r>
            <a:r>
              <a:rPr lang="en-US" sz="2000" dirty="0"/>
              <a:t> </a:t>
            </a:r>
            <a:r>
              <a:rPr lang="en-US" sz="2000" dirty="0" err="1"/>
              <a:t>zaštite</a:t>
            </a:r>
            <a:r>
              <a:rPr lang="en-US" sz="2000" dirty="0"/>
              <a:t>/</a:t>
            </a:r>
            <a:r>
              <a:rPr lang="en-US" sz="2000" dirty="0" err="1"/>
              <a:t>licenca</a:t>
            </a:r>
            <a:r>
              <a:rPr lang="en-US" sz="2000" dirty="0"/>
              <a:t> </a:t>
            </a:r>
            <a:r>
              <a:rPr lang="en-US" sz="2000" dirty="0" err="1"/>
              <a:t>stručnog</a:t>
            </a:r>
            <a:r>
              <a:rPr lang="sr-Latn-ME" sz="2000" dirty="0"/>
              <a:t> </a:t>
            </a:r>
            <a:r>
              <a:rPr lang="en-US" sz="2000" dirty="0" err="1"/>
              <a:t>radnika</a:t>
            </a:r>
            <a:r>
              <a:rPr lang="en-US" sz="2000" dirty="0"/>
              <a:t>/</a:t>
            </a:r>
            <a:r>
              <a:rPr lang="en-US" sz="2000" dirty="0" err="1"/>
              <a:t>ce</a:t>
            </a:r>
            <a:r>
              <a:rPr lang="en-US" sz="2000" dirty="0"/>
              <a:t>;</a:t>
            </a:r>
          </a:p>
          <a:p>
            <a:r>
              <a:rPr lang="en-US" sz="2000" dirty="0" err="1"/>
              <a:t>Napredno</a:t>
            </a:r>
            <a:r>
              <a:rPr lang="en-US" sz="2000" dirty="0"/>
              <a:t> </a:t>
            </a:r>
            <a:r>
              <a:rPr lang="en-US" sz="2000" dirty="0" err="1"/>
              <a:t>poznavanje</a:t>
            </a:r>
            <a:r>
              <a:rPr lang="en-US" sz="2000" dirty="0"/>
              <a:t> regulative u </a:t>
            </a:r>
            <a:r>
              <a:rPr lang="en-US" sz="2000" dirty="0" err="1"/>
              <a:t>oblasti</a:t>
            </a:r>
            <a:r>
              <a:rPr lang="en-US" sz="2000" dirty="0"/>
              <a:t> </a:t>
            </a:r>
            <a:r>
              <a:rPr lang="en-US" sz="2000" dirty="0" err="1"/>
              <a:t>dječje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socijalne</a:t>
            </a:r>
            <a:r>
              <a:rPr lang="en-US" sz="2000" dirty="0"/>
              <a:t> </a:t>
            </a:r>
            <a:r>
              <a:rPr lang="en-US" sz="2000" dirty="0" err="1"/>
              <a:t>zaštite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samostalnog</a:t>
            </a:r>
            <a:r>
              <a:rPr lang="en-US" sz="2000" dirty="0"/>
              <a:t> </a:t>
            </a:r>
            <a:r>
              <a:rPr lang="en-US" sz="2000" dirty="0" err="1"/>
              <a:t>života</a:t>
            </a:r>
            <a:r>
              <a:rPr lang="en-US" sz="2000" dirty="0"/>
              <a:t>;</a:t>
            </a:r>
          </a:p>
          <a:p>
            <a:r>
              <a:rPr lang="en-US" sz="2000" dirty="0" err="1"/>
              <a:t>Vještine</a:t>
            </a:r>
            <a:r>
              <a:rPr lang="en-US" sz="2000" dirty="0"/>
              <a:t> </a:t>
            </a:r>
            <a:r>
              <a:rPr lang="en-US" sz="2000" dirty="0" err="1"/>
              <a:t>procjene</a:t>
            </a:r>
            <a:r>
              <a:rPr lang="en-US" sz="2000" dirty="0"/>
              <a:t>, </a:t>
            </a:r>
            <a:r>
              <a:rPr lang="en-US" sz="2000" dirty="0" err="1"/>
              <a:t>planiranja</a:t>
            </a:r>
            <a:r>
              <a:rPr lang="en-US" sz="2000" dirty="0"/>
              <a:t>, </a:t>
            </a:r>
            <a:r>
              <a:rPr lang="en-US" sz="2000" dirty="0" err="1"/>
              <a:t>nadgledanja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korigovanja</a:t>
            </a:r>
            <a:r>
              <a:rPr lang="en-US" sz="2000" dirty="0"/>
              <a:t> </a:t>
            </a:r>
            <a:r>
              <a:rPr lang="en-US" sz="2000" dirty="0" err="1"/>
              <a:t>aktivnosti</a:t>
            </a:r>
            <a:r>
              <a:rPr lang="en-US" sz="2000" dirty="0"/>
              <a:t>;</a:t>
            </a:r>
          </a:p>
          <a:p>
            <a:r>
              <a:rPr lang="en-US" sz="2000" dirty="0" err="1"/>
              <a:t>Komunikativnost</a:t>
            </a:r>
            <a:r>
              <a:rPr lang="en-US" sz="2000" dirty="0"/>
              <a:t>, </a:t>
            </a:r>
            <a:r>
              <a:rPr lang="en-US" sz="2000" dirty="0" err="1"/>
              <a:t>fleksibilnost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preciznost</a:t>
            </a:r>
            <a:r>
              <a:rPr lang="en-US" sz="2000" dirty="0"/>
              <a:t> u </a:t>
            </a:r>
            <a:r>
              <a:rPr lang="en-US" sz="2000" dirty="0" err="1"/>
              <a:t>radu</a:t>
            </a:r>
            <a:r>
              <a:rPr lang="en-US" sz="2000" dirty="0"/>
              <a:t>;</a:t>
            </a:r>
          </a:p>
          <a:p>
            <a:r>
              <a:rPr lang="en-US" sz="2000" dirty="0" err="1"/>
              <a:t>Dobre</a:t>
            </a:r>
            <a:r>
              <a:rPr lang="en-US" sz="2000" dirty="0"/>
              <a:t> </a:t>
            </a:r>
            <a:r>
              <a:rPr lang="en-US" sz="2000" dirty="0" err="1"/>
              <a:t>verbalne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pisane</a:t>
            </a:r>
            <a:r>
              <a:rPr lang="en-US" sz="2000" dirty="0"/>
              <a:t> </a:t>
            </a:r>
            <a:r>
              <a:rPr lang="en-US" sz="2000" dirty="0" err="1"/>
              <a:t>vještine</a:t>
            </a:r>
            <a:r>
              <a:rPr lang="sr-Latn-ME" sz="2000" dirty="0"/>
              <a:t>;</a:t>
            </a:r>
            <a:endParaRPr lang="en-US" sz="2000" dirty="0"/>
          </a:p>
          <a:p>
            <a:r>
              <a:rPr lang="en-US" sz="2000" dirty="0" err="1"/>
              <a:t>Spremnost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individualan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timski</a:t>
            </a:r>
            <a:r>
              <a:rPr lang="en-US" sz="2000" dirty="0"/>
              <a:t> rad;</a:t>
            </a:r>
          </a:p>
          <a:p>
            <a:r>
              <a:rPr lang="en-US" sz="2000" dirty="0" err="1"/>
              <a:t>Samoinicijativnost</a:t>
            </a:r>
            <a:r>
              <a:rPr lang="sr-Latn-ME" sz="2000" dirty="0"/>
              <a:t> i o</a:t>
            </a:r>
            <a:r>
              <a:rPr lang="en-US" sz="2000" dirty="0" err="1"/>
              <a:t>rganizovanost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186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D31268-90F6-4D99-9966-CBDD7D2E8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7967" y="345233"/>
            <a:ext cx="9554547" cy="1712168"/>
          </a:xfrm>
        </p:spPr>
        <p:txBody>
          <a:bodyPr>
            <a:normAutofit/>
          </a:bodyPr>
          <a:lstStyle/>
          <a:p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Odnos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videćeg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pratioca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teljke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sr-Latn-ME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stručnog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/e</a:t>
            </a:r>
            <a:r>
              <a:rPr lang="sr-Latn-ME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radnika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</a:t>
            </a:r>
            <a:endParaRPr 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41154A-F802-47D2-9C19-283E8924B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2057400"/>
            <a:ext cx="11308702" cy="48005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Uslovi</a:t>
            </a:r>
            <a:r>
              <a:rPr lang="en-U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</a:t>
            </a:r>
            <a:r>
              <a:rPr lang="en-US" sz="20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videćeg</a:t>
            </a:r>
            <a:r>
              <a:rPr lang="en-U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/u </a:t>
            </a:r>
            <a:r>
              <a:rPr lang="en-US" sz="20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pratioca</a:t>
            </a:r>
            <a:r>
              <a:rPr lang="en-U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20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teljku</a:t>
            </a:r>
            <a:r>
              <a:rPr lang="en-U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</a:t>
            </a:r>
            <a:r>
              <a:rPr lang="en-U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sz="2000" dirty="0" err="1"/>
              <a:t>Punoljetna</a:t>
            </a:r>
            <a:r>
              <a:rPr lang="en-US" sz="2000" dirty="0"/>
              <a:t> </a:t>
            </a:r>
            <a:r>
              <a:rPr lang="en-US" sz="2000" dirty="0" err="1"/>
              <a:t>osoba</a:t>
            </a:r>
            <a:r>
              <a:rPr lang="en-US" sz="2000" dirty="0"/>
              <a:t>;</a:t>
            </a:r>
          </a:p>
          <a:p>
            <a:r>
              <a:rPr lang="en-US" sz="2000" dirty="0" err="1"/>
              <a:t>Završena</a:t>
            </a:r>
            <a:r>
              <a:rPr lang="en-US" sz="2000" dirty="0"/>
              <a:t> </a:t>
            </a:r>
            <a:r>
              <a:rPr lang="en-US" sz="2000" dirty="0" err="1"/>
              <a:t>srednja</a:t>
            </a:r>
            <a:r>
              <a:rPr lang="en-US" sz="2000" dirty="0"/>
              <a:t> </a:t>
            </a:r>
            <a:r>
              <a:rPr lang="en-US" sz="2000" dirty="0" err="1"/>
              <a:t>škola</a:t>
            </a:r>
            <a:r>
              <a:rPr lang="en-US" sz="2000" dirty="0"/>
              <a:t>;</a:t>
            </a:r>
          </a:p>
          <a:p>
            <a:r>
              <a:rPr lang="en-US" sz="2000" dirty="0" err="1"/>
              <a:t>Položen</a:t>
            </a:r>
            <a:r>
              <a:rPr lang="en-US" sz="2000" dirty="0"/>
              <a:t> </a:t>
            </a:r>
            <a:r>
              <a:rPr lang="en-US" sz="2000" dirty="0" err="1"/>
              <a:t>vozački</a:t>
            </a:r>
            <a:r>
              <a:rPr lang="en-US" sz="2000" dirty="0"/>
              <a:t> </a:t>
            </a:r>
            <a:r>
              <a:rPr lang="en-US" sz="2000" dirty="0" err="1"/>
              <a:t>ispit</a:t>
            </a:r>
            <a:r>
              <a:rPr lang="en-US" sz="2000" dirty="0"/>
              <a:t>, </a:t>
            </a:r>
            <a:r>
              <a:rPr lang="en-US" sz="2000" dirty="0" err="1"/>
              <a:t>posjedovanje</a:t>
            </a:r>
            <a:r>
              <a:rPr lang="en-US" sz="2000" dirty="0"/>
              <a:t> </a:t>
            </a:r>
            <a:r>
              <a:rPr lang="en-US" sz="2000" dirty="0" err="1"/>
              <a:t>spostvenog</a:t>
            </a:r>
            <a:r>
              <a:rPr lang="en-US" sz="2000" dirty="0"/>
              <a:t> </a:t>
            </a:r>
            <a:r>
              <a:rPr lang="en-US" sz="2000" dirty="0" err="1"/>
              <a:t>automobila</a:t>
            </a:r>
            <a:r>
              <a:rPr lang="en-US" sz="2000" dirty="0"/>
              <a:t>;</a:t>
            </a:r>
          </a:p>
          <a:p>
            <a:r>
              <a:rPr lang="en-US" sz="2000" dirty="0" err="1"/>
              <a:t>Jedan</a:t>
            </a:r>
            <a:r>
              <a:rPr lang="en-US" sz="2000" dirty="0"/>
              <a:t> </a:t>
            </a:r>
            <a:r>
              <a:rPr lang="en-US" sz="2000" dirty="0" err="1"/>
              <a:t>videći</a:t>
            </a:r>
            <a:r>
              <a:rPr lang="en-US" sz="2000" dirty="0"/>
              <a:t>/a </a:t>
            </a:r>
            <a:r>
              <a:rPr lang="en-US" sz="2000" dirty="0" err="1"/>
              <a:t>pratilac</a:t>
            </a:r>
            <a:r>
              <a:rPr lang="en-US" sz="2000" dirty="0"/>
              <a:t>/</a:t>
            </a:r>
            <a:r>
              <a:rPr lang="en-US" sz="2000" dirty="0" err="1"/>
              <a:t>teljka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angažovan</a:t>
            </a:r>
            <a:r>
              <a:rPr lang="en-US" sz="2000" dirty="0"/>
              <a:t> </a:t>
            </a:r>
            <a:r>
              <a:rPr lang="en-US" sz="2000" dirty="0" err="1"/>
              <a:t>najmanje</a:t>
            </a:r>
            <a:r>
              <a:rPr lang="en-US" sz="2000" dirty="0"/>
              <a:t> 10, a </a:t>
            </a:r>
            <a:r>
              <a:rPr lang="en-US" sz="2000" dirty="0" err="1"/>
              <a:t>najviše</a:t>
            </a:r>
            <a:r>
              <a:rPr lang="en-US" sz="2000" dirty="0"/>
              <a:t> 40 </a:t>
            </a:r>
            <a:r>
              <a:rPr lang="en-US" sz="2000" dirty="0" err="1"/>
              <a:t>časova</a:t>
            </a:r>
            <a:r>
              <a:rPr lang="sr-Latn-ME" sz="2000" dirty="0"/>
              <a:t> </a:t>
            </a:r>
            <a:r>
              <a:rPr lang="en-US" sz="2000" dirty="0" err="1"/>
              <a:t>sedmično</a:t>
            </a:r>
            <a:r>
              <a:rPr lang="en-US" sz="2000" dirty="0"/>
              <a:t>;</a:t>
            </a:r>
          </a:p>
          <a:p>
            <a:r>
              <a:rPr lang="en-US" sz="2000" dirty="0"/>
              <a:t>Ne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član</a:t>
            </a:r>
            <a:r>
              <a:rPr lang="en-US" sz="2000" dirty="0"/>
              <a:t> </a:t>
            </a:r>
            <a:r>
              <a:rPr lang="en-US" sz="2000" dirty="0" err="1"/>
              <a:t>porodice</a:t>
            </a:r>
            <a:r>
              <a:rPr lang="en-US" sz="2000" dirty="0"/>
              <a:t>, </a:t>
            </a:r>
            <a:r>
              <a:rPr lang="en-US" sz="2000" dirty="0" err="1"/>
              <a:t>srodnik</a:t>
            </a:r>
            <a:r>
              <a:rPr lang="en-US" sz="2000" dirty="0"/>
              <a:t> u </a:t>
            </a:r>
            <a:r>
              <a:rPr lang="en-US" sz="2000" dirty="0" err="1"/>
              <a:t>pravoj</a:t>
            </a:r>
            <a:r>
              <a:rPr lang="en-US" sz="2000" dirty="0"/>
              <a:t> </a:t>
            </a:r>
            <a:r>
              <a:rPr lang="en-US" sz="2000" dirty="0" err="1"/>
              <a:t>liniji</a:t>
            </a:r>
            <a:r>
              <a:rPr lang="en-US" sz="2000" dirty="0"/>
              <a:t> bez </a:t>
            </a:r>
            <a:r>
              <a:rPr lang="en-US" sz="2000" dirty="0" err="1"/>
              <a:t>obzira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stepen</a:t>
            </a:r>
            <a:r>
              <a:rPr lang="en-US" sz="2000" dirty="0"/>
              <a:t> </a:t>
            </a:r>
            <a:r>
              <a:rPr lang="en-US" sz="2000" dirty="0" err="1"/>
              <a:t>srodstva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srodnik</a:t>
            </a:r>
            <a:r>
              <a:rPr lang="sr-Latn-ME" sz="2000" dirty="0"/>
              <a:t> </a:t>
            </a:r>
            <a:r>
              <a:rPr lang="en-US" sz="2000" dirty="0"/>
              <a:t>u </a:t>
            </a:r>
            <a:r>
              <a:rPr lang="en-US" sz="2000" dirty="0" err="1"/>
              <a:t>pobočnoj</a:t>
            </a:r>
            <a:r>
              <a:rPr lang="en-US" sz="2000" dirty="0"/>
              <a:t> </a:t>
            </a:r>
            <a:r>
              <a:rPr lang="en-US" sz="2000" dirty="0" err="1"/>
              <a:t>liniji</a:t>
            </a:r>
            <a:r>
              <a:rPr lang="en-US" sz="2000" dirty="0"/>
              <a:t> do </a:t>
            </a:r>
            <a:r>
              <a:rPr lang="en-US" sz="2000" dirty="0" err="1"/>
              <a:t>trećeg</a:t>
            </a:r>
            <a:r>
              <a:rPr lang="en-US" sz="2000" dirty="0"/>
              <a:t> </a:t>
            </a:r>
            <a:r>
              <a:rPr lang="en-US" sz="2000" dirty="0" err="1"/>
              <a:t>stepena</a:t>
            </a:r>
            <a:r>
              <a:rPr lang="en-US" sz="2000" dirty="0"/>
              <a:t> </a:t>
            </a:r>
            <a:r>
              <a:rPr lang="en-US" sz="2000" dirty="0" err="1"/>
              <a:t>srodstva</a:t>
            </a:r>
            <a:r>
              <a:rPr lang="en-US" sz="2000" dirty="0"/>
              <a:t>;</a:t>
            </a:r>
          </a:p>
          <a:p>
            <a:r>
              <a:rPr lang="en-US" sz="2000" dirty="0" err="1"/>
              <a:t>Neophodno</a:t>
            </a:r>
            <a:r>
              <a:rPr lang="en-US" sz="2000" dirty="0"/>
              <a:t> je da </a:t>
            </a:r>
            <a:r>
              <a:rPr lang="en-US" sz="2000" dirty="0" err="1" smtClean="0"/>
              <a:t>videći</a:t>
            </a:r>
            <a:r>
              <a:rPr lang="sr-Latn-ME" sz="2000" dirty="0" smtClean="0"/>
              <a:t>/a</a:t>
            </a:r>
            <a:r>
              <a:rPr lang="en-US" sz="2000" dirty="0" smtClean="0"/>
              <a:t> </a:t>
            </a:r>
            <a:r>
              <a:rPr lang="en-US" sz="2000" dirty="0" err="1"/>
              <a:t>pratilac</a:t>
            </a:r>
            <a:r>
              <a:rPr lang="en-US" sz="2000" dirty="0"/>
              <a:t>/</a:t>
            </a:r>
            <a:r>
              <a:rPr lang="en-US" sz="2000" dirty="0" err="1"/>
              <a:t>teljka</a:t>
            </a:r>
            <a:r>
              <a:rPr lang="en-US" sz="2000" dirty="0"/>
              <a:t> </a:t>
            </a:r>
            <a:r>
              <a:rPr lang="en-US" sz="2000" dirty="0" err="1"/>
              <a:t>pohađa</a:t>
            </a:r>
            <a:r>
              <a:rPr lang="en-US" sz="2000" dirty="0"/>
              <a:t> </a:t>
            </a:r>
            <a:r>
              <a:rPr lang="en-US" sz="2000" dirty="0" err="1"/>
              <a:t>trening</a:t>
            </a:r>
            <a:r>
              <a:rPr lang="en-US" sz="2000" dirty="0"/>
              <a:t> o </a:t>
            </a:r>
            <a:r>
              <a:rPr lang="en-US" sz="2000" dirty="0" err="1"/>
              <a:t>pružanju</a:t>
            </a:r>
            <a:r>
              <a:rPr lang="en-US" sz="2000" dirty="0"/>
              <a:t> </a:t>
            </a:r>
            <a:r>
              <a:rPr lang="en-US" sz="2000" dirty="0" err="1"/>
              <a:t>usluge</a:t>
            </a:r>
            <a:r>
              <a:rPr lang="en-US" sz="2000" dirty="0"/>
              <a:t> </a:t>
            </a:r>
            <a:r>
              <a:rPr lang="en-US" sz="2000" dirty="0" err="1"/>
              <a:t>videćeg</a:t>
            </a:r>
            <a:r>
              <a:rPr lang="en-US" sz="2000" dirty="0"/>
              <a:t>/e</a:t>
            </a:r>
            <a:r>
              <a:rPr lang="sr-Latn-ME" sz="2000" dirty="0"/>
              <a:t> </a:t>
            </a:r>
            <a:r>
              <a:rPr lang="en-US" sz="2000" dirty="0" err="1"/>
              <a:t>pratioca</a:t>
            </a:r>
            <a:r>
              <a:rPr lang="en-US" sz="2000" dirty="0"/>
              <a:t>/</a:t>
            </a:r>
            <a:r>
              <a:rPr lang="en-US" sz="2000" dirty="0" err="1"/>
              <a:t>teljke</a:t>
            </a:r>
            <a:r>
              <a:rPr lang="en-US" sz="2000" dirty="0"/>
              <a:t> po </a:t>
            </a:r>
            <a:r>
              <a:rPr lang="en-US" sz="2000" dirty="0" err="1"/>
              <a:t>akreditovanom</a:t>
            </a:r>
            <a:r>
              <a:rPr lang="en-US" sz="2000" dirty="0"/>
              <a:t> </a:t>
            </a:r>
            <a:r>
              <a:rPr lang="en-US" sz="2000" dirty="0" err="1"/>
              <a:t>Programu</a:t>
            </a:r>
            <a:r>
              <a:rPr lang="en-US" sz="2000" dirty="0"/>
              <a:t> </a:t>
            </a:r>
            <a:r>
              <a:rPr lang="en-US" sz="2000" dirty="0" err="1"/>
              <a:t>obuke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Zavoda</a:t>
            </a:r>
            <a:r>
              <a:rPr lang="en-US" sz="2000" dirty="0"/>
              <a:t> za </a:t>
            </a:r>
            <a:r>
              <a:rPr lang="en-US" sz="2000" dirty="0" err="1"/>
              <a:t>socijalnu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dječju</a:t>
            </a:r>
            <a:r>
              <a:rPr lang="en-US" sz="2000" dirty="0"/>
              <a:t> </a:t>
            </a:r>
            <a:r>
              <a:rPr lang="en-US" sz="2000" dirty="0" err="1"/>
              <a:t>zaštitu</a:t>
            </a:r>
            <a:r>
              <a:rPr lang="sr-Latn-ME" sz="2000" dirty="0"/>
              <a:t>;</a:t>
            </a:r>
            <a:endParaRPr lang="en-US" sz="2000" dirty="0"/>
          </a:p>
          <a:p>
            <a:r>
              <a:rPr lang="en-US" sz="2000" dirty="0" err="1"/>
              <a:t>Osnovni</a:t>
            </a:r>
            <a:r>
              <a:rPr lang="en-US" sz="2000" dirty="0"/>
              <a:t> </a:t>
            </a:r>
            <a:r>
              <a:rPr lang="en-US" sz="2000" dirty="0" err="1"/>
              <a:t>nivo</a:t>
            </a:r>
            <a:r>
              <a:rPr lang="en-US" sz="2000" dirty="0"/>
              <a:t> </a:t>
            </a:r>
            <a:r>
              <a:rPr lang="en-US" sz="2000" dirty="0" err="1"/>
              <a:t>znanja</a:t>
            </a:r>
            <a:r>
              <a:rPr lang="en-US" sz="2000" dirty="0"/>
              <a:t> o </a:t>
            </a:r>
            <a:r>
              <a:rPr lang="en-US" sz="2000" dirty="0" err="1"/>
              <a:t>ljudskim</a:t>
            </a:r>
            <a:r>
              <a:rPr lang="en-US" sz="2000" dirty="0"/>
              <a:t> </a:t>
            </a:r>
            <a:r>
              <a:rPr lang="en-US" sz="2000" dirty="0" err="1"/>
              <a:t>pravima</a:t>
            </a:r>
            <a:r>
              <a:rPr lang="en-US" sz="2000" dirty="0"/>
              <a:t> </a:t>
            </a:r>
            <a:r>
              <a:rPr lang="en-US" sz="2000" dirty="0" err="1"/>
              <a:t>osoba</a:t>
            </a:r>
            <a:r>
              <a:rPr lang="en-US" sz="2000" dirty="0"/>
              <a:t> s </a:t>
            </a:r>
            <a:r>
              <a:rPr lang="en-US" sz="2000" dirty="0" err="1"/>
              <a:t>invaliditetom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uslugama</a:t>
            </a:r>
            <a:r>
              <a:rPr lang="en-US" sz="2000" dirty="0"/>
              <a:t> </a:t>
            </a:r>
            <a:r>
              <a:rPr lang="en-US" sz="2000" dirty="0" err="1"/>
              <a:t>podrške</a:t>
            </a:r>
            <a:r>
              <a:rPr lang="en-US" sz="2000" dirty="0"/>
              <a:t> za </a:t>
            </a:r>
            <a:r>
              <a:rPr lang="en-US" sz="2000" dirty="0" err="1"/>
              <a:t>život</a:t>
            </a:r>
            <a:r>
              <a:rPr lang="sr-Latn-ME" sz="2000" dirty="0"/>
              <a:t> </a:t>
            </a:r>
            <a:r>
              <a:rPr lang="en-US" sz="2000" dirty="0"/>
              <a:t>u </a:t>
            </a:r>
            <a:r>
              <a:rPr lang="en-US" sz="2000" dirty="0" err="1"/>
              <a:t>zajednici</a:t>
            </a:r>
            <a:r>
              <a:rPr lang="en-US" sz="2000" dirty="0"/>
              <a:t> koji se </a:t>
            </a:r>
            <a:r>
              <a:rPr lang="en-US" sz="2000" dirty="0" err="1"/>
              <a:t>procjenjuje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osnovu</a:t>
            </a:r>
            <a:r>
              <a:rPr lang="en-US" sz="2000" dirty="0"/>
              <a:t> </a:t>
            </a:r>
            <a:r>
              <a:rPr lang="en-US" sz="2000" dirty="0" err="1"/>
              <a:t>finalne</a:t>
            </a:r>
            <a:r>
              <a:rPr lang="en-US" sz="2000" dirty="0"/>
              <a:t> </a:t>
            </a:r>
            <a:r>
              <a:rPr lang="en-US" sz="2000" dirty="0" err="1"/>
              <a:t>evaluacije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treningu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707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C493F5-6D96-4DD0-BBBA-A3A0D83F1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93307"/>
            <a:ext cx="8610600" cy="1651518"/>
          </a:xfrm>
        </p:spPr>
        <p:txBody>
          <a:bodyPr/>
          <a:lstStyle/>
          <a:p>
            <a: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SEDMIČNI PLAN AKTIVNOSTI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37A8A6-39F9-4DBF-A9CF-25D89932C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917" y="2015412"/>
            <a:ext cx="11532637" cy="4749281"/>
          </a:xfrm>
        </p:spPr>
        <p:txBody>
          <a:bodyPr>
            <a:noAutofit/>
          </a:bodyPr>
          <a:lstStyle/>
          <a:p>
            <a:r>
              <a:rPr lang="en-US" sz="2000" dirty="0" err="1"/>
              <a:t>Usluga</a:t>
            </a:r>
            <a:r>
              <a:rPr lang="en-US" sz="2000" dirty="0"/>
              <a:t> </a:t>
            </a:r>
            <a:r>
              <a:rPr lang="en-US" sz="2000" dirty="0" err="1"/>
              <a:t>pružanja</a:t>
            </a:r>
            <a:r>
              <a:rPr lang="en-US" sz="2000" dirty="0"/>
              <a:t> </a:t>
            </a:r>
            <a:r>
              <a:rPr lang="en-US" sz="2000" dirty="0" err="1"/>
              <a:t>videćeg</a:t>
            </a:r>
            <a:r>
              <a:rPr lang="en-US" sz="2000" dirty="0"/>
              <a:t>/e </a:t>
            </a:r>
            <a:r>
              <a:rPr lang="en-US" sz="2000" dirty="0" err="1"/>
              <a:t>pratioca</a:t>
            </a:r>
            <a:r>
              <a:rPr lang="en-US" sz="2000" dirty="0"/>
              <a:t>/</a:t>
            </a:r>
            <a:r>
              <a:rPr lang="en-US" sz="2000" dirty="0" err="1"/>
              <a:t>teljke</a:t>
            </a:r>
            <a:r>
              <a:rPr lang="en-US" sz="2000" dirty="0"/>
              <a:t> se </a:t>
            </a:r>
            <a:r>
              <a:rPr lang="en-US" sz="2000" dirty="0" err="1"/>
              <a:t>prati</a:t>
            </a:r>
            <a:r>
              <a:rPr lang="en-US" sz="2000" dirty="0"/>
              <a:t> </a:t>
            </a:r>
            <a:r>
              <a:rPr lang="en-US" sz="2000" dirty="0" err="1"/>
              <a:t>redovnim</a:t>
            </a:r>
            <a:r>
              <a:rPr lang="en-US" sz="2000" dirty="0"/>
              <a:t> </a:t>
            </a:r>
            <a:r>
              <a:rPr lang="en-US" sz="2000" dirty="0" err="1"/>
              <a:t>informisanjem</a:t>
            </a:r>
            <a:r>
              <a:rPr lang="en-US" sz="2000" dirty="0"/>
              <a:t> o</a:t>
            </a:r>
            <a:r>
              <a:rPr lang="sr-Latn-ME" sz="2000" dirty="0"/>
              <a:t> </a:t>
            </a:r>
            <a:r>
              <a:rPr lang="en-US" sz="2000" dirty="0" err="1"/>
              <a:t>zadovoljstvu</a:t>
            </a:r>
            <a:r>
              <a:rPr lang="en-US" sz="2000" dirty="0"/>
              <a:t> </a:t>
            </a:r>
            <a:r>
              <a:rPr lang="en-US" sz="2000" dirty="0" err="1"/>
              <a:t>korisnika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videćeg</a:t>
            </a:r>
            <a:r>
              <a:rPr lang="en-US" sz="2000" dirty="0"/>
              <a:t>/e </a:t>
            </a:r>
            <a:r>
              <a:rPr lang="en-US" sz="2000" dirty="0" err="1"/>
              <a:t>pratioca</a:t>
            </a:r>
            <a:r>
              <a:rPr lang="en-US" sz="2000" dirty="0"/>
              <a:t>/</a:t>
            </a:r>
            <a:r>
              <a:rPr lang="en-US" sz="2000" dirty="0" err="1"/>
              <a:t>teljke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praćenjem</a:t>
            </a:r>
            <a:r>
              <a:rPr lang="en-US" sz="2000" dirty="0"/>
              <a:t> </a:t>
            </a:r>
            <a:r>
              <a:rPr lang="en-US" sz="2000" dirty="0" err="1"/>
              <a:t>izvještaja</a:t>
            </a:r>
            <a:r>
              <a:rPr lang="en-US" sz="2000" dirty="0"/>
              <a:t> (</a:t>
            </a:r>
            <a:r>
              <a:rPr lang="en-US" sz="2000" dirty="0" err="1"/>
              <a:t>na</a:t>
            </a:r>
            <a:r>
              <a:rPr lang="sr-Latn-ME" sz="2000" dirty="0"/>
              <a:t> </a:t>
            </a:r>
            <a:r>
              <a:rPr lang="en-US" sz="2000" dirty="0" err="1"/>
              <a:t>propisanom</a:t>
            </a:r>
            <a:r>
              <a:rPr lang="en-US" sz="2000" dirty="0"/>
              <a:t> </a:t>
            </a:r>
            <a:r>
              <a:rPr lang="en-US" sz="2000" dirty="0" err="1"/>
              <a:t>obrascu</a:t>
            </a:r>
            <a:r>
              <a:rPr lang="en-US" sz="2000" dirty="0"/>
              <a:t>) </a:t>
            </a:r>
            <a:r>
              <a:rPr lang="en-US" sz="2000" dirty="0" err="1"/>
              <a:t>korisnika</a:t>
            </a:r>
            <a:r>
              <a:rPr lang="en-US" sz="2000" dirty="0"/>
              <a:t>/</a:t>
            </a:r>
            <a:r>
              <a:rPr lang="en-US" sz="2000" dirty="0" err="1"/>
              <a:t>ce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izvještaja</a:t>
            </a:r>
            <a:r>
              <a:rPr lang="en-US" sz="2000" dirty="0"/>
              <a:t> </a:t>
            </a:r>
            <a:r>
              <a:rPr lang="en-US" sz="2000" dirty="0" err="1"/>
              <a:t>videćeg</a:t>
            </a:r>
            <a:r>
              <a:rPr lang="en-US" sz="2000" dirty="0"/>
              <a:t>/e </a:t>
            </a:r>
            <a:r>
              <a:rPr lang="en-US" sz="2000" dirty="0" err="1"/>
              <a:t>pratioca</a:t>
            </a:r>
            <a:r>
              <a:rPr lang="en-US" sz="2000" dirty="0"/>
              <a:t>/</a:t>
            </a:r>
            <a:r>
              <a:rPr lang="en-US" sz="2000" dirty="0" err="1"/>
              <a:t>teljke</a:t>
            </a:r>
            <a:r>
              <a:rPr lang="en-US" sz="2000" dirty="0"/>
              <a:t> o </a:t>
            </a:r>
            <a:r>
              <a:rPr lang="en-US" sz="2000" dirty="0" err="1"/>
              <a:t>njihovom</a:t>
            </a:r>
            <a:r>
              <a:rPr lang="en-US" sz="2000" dirty="0"/>
              <a:t> </a:t>
            </a:r>
            <a:r>
              <a:rPr lang="en-US" sz="2000" dirty="0" err="1"/>
              <a:t>radu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Stručni</a:t>
            </a:r>
            <a:r>
              <a:rPr lang="en-US" sz="2000" dirty="0"/>
              <a:t>/a </a:t>
            </a:r>
            <a:r>
              <a:rPr lang="en-US" sz="2000" dirty="0" err="1"/>
              <a:t>radnik</a:t>
            </a:r>
            <a:r>
              <a:rPr lang="en-US" sz="2000" dirty="0"/>
              <a:t>/ca je </a:t>
            </a:r>
            <a:r>
              <a:rPr lang="en-US" sz="2000" dirty="0" err="1"/>
              <a:t>podrška</a:t>
            </a:r>
            <a:r>
              <a:rPr lang="en-US" sz="2000" dirty="0"/>
              <a:t> za </a:t>
            </a:r>
            <a:r>
              <a:rPr lang="en-US" sz="2000" dirty="0" err="1"/>
              <a:t>obje</a:t>
            </a:r>
            <a:r>
              <a:rPr lang="en-US" sz="2000" dirty="0"/>
              <a:t> </a:t>
            </a:r>
            <a:r>
              <a:rPr lang="en-US" sz="2000" dirty="0" err="1"/>
              <a:t>strane</a:t>
            </a:r>
            <a:r>
              <a:rPr lang="en-US" sz="2000" dirty="0"/>
              <a:t>, </a:t>
            </a:r>
            <a:r>
              <a:rPr lang="en-US" sz="2000" dirty="0" err="1"/>
              <a:t>korisnika</a:t>
            </a:r>
            <a:r>
              <a:rPr lang="en-US" sz="2000" dirty="0"/>
              <a:t>/cu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saradnika</a:t>
            </a:r>
            <a:r>
              <a:rPr lang="en-US" sz="2000" dirty="0"/>
              <a:t>/cu- </a:t>
            </a:r>
            <a:r>
              <a:rPr lang="en-US" sz="2000" dirty="0" err="1"/>
              <a:t>videćeg</a:t>
            </a:r>
            <a:r>
              <a:rPr lang="en-US" sz="2000" dirty="0"/>
              <a:t>/u</a:t>
            </a:r>
            <a:r>
              <a:rPr lang="sr-Latn-ME" sz="2000" dirty="0"/>
              <a:t> </a:t>
            </a:r>
            <a:r>
              <a:rPr lang="en-US" sz="2000" dirty="0" err="1"/>
              <a:t>pratioca</a:t>
            </a:r>
            <a:r>
              <a:rPr lang="en-US" sz="2000" dirty="0"/>
              <a:t>/</a:t>
            </a:r>
            <a:r>
              <a:rPr lang="en-US" sz="2000" dirty="0" err="1"/>
              <a:t>teljku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Pratioci</a:t>
            </a:r>
            <a:r>
              <a:rPr lang="en-US" sz="2000" dirty="0"/>
              <a:t>/</a:t>
            </a:r>
            <a:r>
              <a:rPr lang="en-US" sz="2000" dirty="0" err="1"/>
              <a:t>teljke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korisnici</a:t>
            </a:r>
            <a:r>
              <a:rPr lang="en-US" sz="2000" dirty="0"/>
              <a:t>/</a:t>
            </a:r>
            <a:r>
              <a:rPr lang="en-US" sz="2000" dirty="0" err="1"/>
              <a:t>ce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u </a:t>
            </a:r>
            <a:r>
              <a:rPr lang="en-US" sz="2000" dirty="0" err="1"/>
              <a:t>obavezi</a:t>
            </a:r>
            <a:r>
              <a:rPr lang="en-US" sz="2000" dirty="0"/>
              <a:t> da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mjesečnom</a:t>
            </a:r>
            <a:r>
              <a:rPr lang="en-US" sz="2000" dirty="0"/>
              <a:t> </a:t>
            </a:r>
            <a:r>
              <a:rPr lang="en-US" sz="2000" dirty="0" err="1"/>
              <a:t>nivou</a:t>
            </a:r>
            <a:r>
              <a:rPr lang="en-US" sz="2000" dirty="0"/>
              <a:t> </a:t>
            </a:r>
            <a:r>
              <a:rPr lang="en-US" sz="2000" dirty="0" err="1"/>
              <a:t>obavještavaju</a:t>
            </a:r>
            <a:r>
              <a:rPr lang="en-US" sz="2000" dirty="0"/>
              <a:t> </a:t>
            </a:r>
            <a:r>
              <a:rPr lang="en-US" sz="2000" dirty="0" err="1"/>
              <a:t>stručnog</a:t>
            </a:r>
            <a:r>
              <a:rPr lang="en-US" sz="2000" dirty="0"/>
              <a:t>/u</a:t>
            </a:r>
            <a:r>
              <a:rPr lang="sr-Latn-ME" sz="2000" dirty="0"/>
              <a:t> </a:t>
            </a:r>
            <a:r>
              <a:rPr lang="en-US" sz="2000" dirty="0" err="1"/>
              <a:t>radnika</a:t>
            </a:r>
            <a:r>
              <a:rPr lang="en-US" sz="2000" dirty="0"/>
              <a:t>/cu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pružaoca</a:t>
            </a:r>
            <a:r>
              <a:rPr lang="en-US" sz="2000" dirty="0"/>
              <a:t> </a:t>
            </a:r>
            <a:r>
              <a:rPr lang="en-US" sz="2000" dirty="0" err="1"/>
              <a:t>usluge</a:t>
            </a:r>
            <a:r>
              <a:rPr lang="en-US" sz="2000" dirty="0"/>
              <a:t> o tome da li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sve</a:t>
            </a:r>
            <a:r>
              <a:rPr lang="en-US" sz="2000" dirty="0"/>
              <a:t> </a:t>
            </a:r>
            <a:r>
              <a:rPr lang="en-US" sz="2000" dirty="0" err="1"/>
              <a:t>predviđene</a:t>
            </a:r>
            <a:r>
              <a:rPr lang="en-US" sz="2000" dirty="0"/>
              <a:t> </a:t>
            </a:r>
            <a:r>
              <a:rPr lang="en-US" sz="2000" dirty="0" err="1"/>
              <a:t>aktivnosti</a:t>
            </a:r>
            <a:r>
              <a:rPr lang="en-US" sz="2000" dirty="0"/>
              <a:t> </a:t>
            </a:r>
            <a:r>
              <a:rPr lang="en-US" sz="2000" dirty="0" err="1"/>
              <a:t>obavljene</a:t>
            </a:r>
            <a:r>
              <a:rPr lang="en-US" sz="2000" dirty="0"/>
              <a:t>, a </a:t>
            </a:r>
            <a:r>
              <a:rPr lang="en-US" sz="2000" dirty="0" err="1"/>
              <a:t>ako</a:t>
            </a:r>
            <a:r>
              <a:rPr lang="sr-Latn-ME" sz="2000" dirty="0"/>
              <a:t> </a:t>
            </a:r>
            <a:r>
              <a:rPr lang="en-US" sz="2000" dirty="0" err="1"/>
              <a:t>nisu</a:t>
            </a:r>
            <a:r>
              <a:rPr lang="en-US" sz="2000" dirty="0"/>
              <a:t>, koji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razlozi</a:t>
            </a:r>
            <a:r>
              <a:rPr lang="en-US" sz="2000" dirty="0"/>
              <a:t> za to.</a:t>
            </a:r>
          </a:p>
          <a:p>
            <a:r>
              <a:rPr lang="en-US" sz="2000" dirty="0" err="1"/>
              <a:t>Najmanje</a:t>
            </a:r>
            <a:r>
              <a:rPr lang="en-US" sz="2000" dirty="0"/>
              <a:t> </a:t>
            </a:r>
            <a:r>
              <a:rPr lang="en-US" sz="2000" dirty="0" err="1"/>
              <a:t>jednom</a:t>
            </a:r>
            <a:r>
              <a:rPr lang="en-US" sz="2000" dirty="0"/>
              <a:t> u </a:t>
            </a:r>
            <a:r>
              <a:rPr lang="en-US" sz="2000" dirty="0" err="1"/>
              <a:t>šest</a:t>
            </a:r>
            <a:r>
              <a:rPr lang="en-US" sz="2000" dirty="0"/>
              <a:t> </a:t>
            </a:r>
            <a:r>
              <a:rPr lang="en-US" sz="2000" dirty="0" err="1"/>
              <a:t>mjeseci</a:t>
            </a:r>
            <a:r>
              <a:rPr lang="en-US" sz="2000" dirty="0"/>
              <a:t> se </a:t>
            </a:r>
            <a:r>
              <a:rPr lang="en-US" sz="2000" dirty="0" err="1"/>
              <a:t>vrši</a:t>
            </a:r>
            <a:r>
              <a:rPr lang="en-US" sz="2000" dirty="0"/>
              <a:t> </a:t>
            </a:r>
            <a:r>
              <a:rPr lang="en-US" sz="2000" dirty="0" err="1"/>
              <a:t>ponovni</a:t>
            </a:r>
            <a:r>
              <a:rPr lang="en-US" sz="2000" dirty="0"/>
              <a:t> </a:t>
            </a:r>
            <a:r>
              <a:rPr lang="en-US" sz="2000" dirty="0" err="1"/>
              <a:t>pregled</a:t>
            </a:r>
            <a:r>
              <a:rPr lang="en-US" sz="2000" dirty="0"/>
              <a:t> </a:t>
            </a:r>
            <a:r>
              <a:rPr lang="en-US" sz="2000" dirty="0" err="1"/>
              <a:t>pružanja</a:t>
            </a:r>
            <a:r>
              <a:rPr lang="en-US" sz="2000" dirty="0"/>
              <a:t> </a:t>
            </a:r>
            <a:r>
              <a:rPr lang="en-US" sz="2000" dirty="0" err="1"/>
              <a:t>usluge</a:t>
            </a:r>
            <a:r>
              <a:rPr lang="en-US" sz="2000" dirty="0"/>
              <a:t>, o </a:t>
            </a:r>
            <a:r>
              <a:rPr lang="en-US" sz="2000" dirty="0" err="1"/>
              <a:t>čemu</a:t>
            </a:r>
            <a:r>
              <a:rPr lang="en-US" sz="2000" dirty="0"/>
              <a:t> se</a:t>
            </a:r>
            <a:r>
              <a:rPr lang="sr-Latn-ME" sz="2000" dirty="0"/>
              <a:t> </a:t>
            </a:r>
            <a:r>
              <a:rPr lang="en-US" sz="2000" dirty="0" err="1"/>
              <a:t>sačinjava</a:t>
            </a:r>
            <a:r>
              <a:rPr lang="en-US" sz="2000" dirty="0"/>
              <a:t> </a:t>
            </a:r>
            <a:r>
              <a:rPr lang="en-US" sz="2000" dirty="0" err="1"/>
              <a:t>poseban</a:t>
            </a:r>
            <a:r>
              <a:rPr lang="en-US" sz="2000" dirty="0"/>
              <a:t> </a:t>
            </a:r>
            <a:r>
              <a:rPr lang="en-US" sz="2000" dirty="0" err="1"/>
              <a:t>izvještaj</a:t>
            </a:r>
            <a:r>
              <a:rPr lang="en-US" sz="2000" dirty="0"/>
              <a:t> o </a:t>
            </a:r>
            <a:r>
              <a:rPr lang="en-US" sz="2000" dirty="0" err="1"/>
              <a:t>korisniku</a:t>
            </a:r>
            <a:r>
              <a:rPr lang="en-US" sz="2000" dirty="0"/>
              <a:t>/ci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zaključak</a:t>
            </a:r>
            <a:r>
              <a:rPr lang="en-US" sz="2000" dirty="0"/>
              <a:t>. </a:t>
            </a:r>
            <a:r>
              <a:rPr lang="en-US" sz="2000" dirty="0" err="1"/>
              <a:t>Ponovnim</a:t>
            </a:r>
            <a:r>
              <a:rPr lang="en-US" sz="2000" dirty="0"/>
              <a:t> </a:t>
            </a:r>
            <a:r>
              <a:rPr lang="en-US" sz="2000" dirty="0" err="1"/>
              <a:t>pregledom</a:t>
            </a:r>
            <a:r>
              <a:rPr lang="en-US" sz="2000" dirty="0"/>
              <a:t> se </a:t>
            </a:r>
            <a:r>
              <a:rPr lang="en-US" sz="2000" dirty="0" err="1"/>
              <a:t>informiše</a:t>
            </a:r>
            <a:r>
              <a:rPr lang="en-US" sz="2000" dirty="0"/>
              <a:t> o</a:t>
            </a:r>
            <a:r>
              <a:rPr lang="sr-Latn-ME" sz="2000" dirty="0"/>
              <a:t> </a:t>
            </a:r>
            <a:r>
              <a:rPr lang="en-US" sz="2000" dirty="0" err="1"/>
              <a:t>načinu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koji se </a:t>
            </a:r>
            <a:r>
              <a:rPr lang="en-US" sz="2000" dirty="0" err="1"/>
              <a:t>usluga</a:t>
            </a:r>
            <a:r>
              <a:rPr lang="en-US" sz="2000" dirty="0"/>
              <a:t> </a:t>
            </a:r>
            <a:r>
              <a:rPr lang="en-US" sz="2000" dirty="0" err="1"/>
              <a:t>sprovodi</a:t>
            </a:r>
            <a:r>
              <a:rPr lang="en-US" sz="2000" dirty="0"/>
              <a:t>, da li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očekivanja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potrebe</a:t>
            </a:r>
            <a:r>
              <a:rPr lang="en-US" sz="2000" dirty="0"/>
              <a:t> </a:t>
            </a:r>
            <a:r>
              <a:rPr lang="en-US" sz="2000" dirty="0" err="1"/>
              <a:t>korisnika</a:t>
            </a:r>
            <a:r>
              <a:rPr lang="en-US" sz="2000" dirty="0"/>
              <a:t>/ca </a:t>
            </a:r>
            <a:r>
              <a:rPr lang="en-US" sz="2000" dirty="0" err="1"/>
              <a:t>zadovoljene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sr-Latn-ME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se </a:t>
            </a:r>
            <a:r>
              <a:rPr lang="en-US" sz="2000" dirty="0" err="1"/>
              <a:t>pratilac</a:t>
            </a:r>
            <a:r>
              <a:rPr lang="en-US" sz="2000" dirty="0"/>
              <a:t>/</a:t>
            </a:r>
            <a:r>
              <a:rPr lang="en-US" sz="2000" dirty="0" err="1"/>
              <a:t>teljka</a:t>
            </a:r>
            <a:r>
              <a:rPr lang="en-US" sz="2000" dirty="0"/>
              <a:t> </a:t>
            </a:r>
            <a:r>
              <a:rPr lang="en-US" sz="2000" dirty="0" err="1"/>
              <a:t>osjeća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svojim</a:t>
            </a:r>
            <a:r>
              <a:rPr lang="en-US" sz="2000" dirty="0"/>
              <a:t> </a:t>
            </a:r>
            <a:r>
              <a:rPr lang="en-US" sz="2000" dirty="0" err="1"/>
              <a:t>radnim</a:t>
            </a:r>
            <a:r>
              <a:rPr lang="en-US" sz="2000" dirty="0"/>
              <a:t> </a:t>
            </a:r>
            <a:r>
              <a:rPr lang="en-US" sz="2000" dirty="0" err="1"/>
              <a:t>zadacima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Praćenjem</a:t>
            </a:r>
            <a:r>
              <a:rPr lang="en-US" sz="2000" dirty="0"/>
              <a:t> </a:t>
            </a:r>
            <a:r>
              <a:rPr lang="en-US" sz="2000" dirty="0" err="1"/>
              <a:t>sprovođenja</a:t>
            </a:r>
            <a:r>
              <a:rPr lang="en-US" sz="2000" dirty="0"/>
              <a:t> </a:t>
            </a:r>
            <a:r>
              <a:rPr lang="en-US" sz="2000" dirty="0" err="1"/>
              <a:t>usluge</a:t>
            </a:r>
            <a:r>
              <a:rPr lang="en-US" sz="2000" dirty="0"/>
              <a:t> </a:t>
            </a:r>
            <a:r>
              <a:rPr lang="en-US" sz="2000" dirty="0" err="1"/>
              <a:t>očekuje</a:t>
            </a:r>
            <a:r>
              <a:rPr lang="en-US" sz="2000" dirty="0"/>
              <a:t> se </a:t>
            </a:r>
            <a:r>
              <a:rPr lang="en-US" sz="2000" dirty="0" err="1"/>
              <a:t>pravilno</a:t>
            </a:r>
            <a:r>
              <a:rPr lang="en-US" sz="2000" dirty="0"/>
              <a:t>, </a:t>
            </a:r>
            <a:r>
              <a:rPr lang="en-US" sz="2000" dirty="0" err="1"/>
              <a:t>blagovremeno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odgovorno</a:t>
            </a:r>
            <a:r>
              <a:rPr lang="en-US" sz="2000" dirty="0"/>
              <a:t> </a:t>
            </a:r>
            <a:r>
              <a:rPr lang="en-US" sz="2000" dirty="0" err="1"/>
              <a:t>pružanje</a:t>
            </a:r>
            <a:r>
              <a:rPr lang="sr-Latn-ME" sz="2000" dirty="0"/>
              <a:t> </a:t>
            </a:r>
            <a:r>
              <a:rPr lang="en-US" sz="2000" dirty="0" err="1"/>
              <a:t>usluge</a:t>
            </a:r>
            <a:r>
              <a:rPr lang="en-US" sz="2000" dirty="0"/>
              <a:t> </a:t>
            </a:r>
            <a:r>
              <a:rPr lang="en-US" sz="2000" dirty="0" err="1"/>
              <a:t>videćeg</a:t>
            </a:r>
            <a:r>
              <a:rPr lang="en-US" sz="2000" dirty="0"/>
              <a:t>/e </a:t>
            </a:r>
            <a:r>
              <a:rPr lang="en-US" sz="2000" dirty="0" err="1"/>
              <a:t>pratioca</a:t>
            </a:r>
            <a:r>
              <a:rPr lang="en-US" sz="2000" dirty="0"/>
              <a:t>/</a:t>
            </a:r>
            <a:r>
              <a:rPr lang="en-US" sz="2000" dirty="0" err="1"/>
              <a:t>teljke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zadovoljstvo</a:t>
            </a:r>
            <a:r>
              <a:rPr lang="en-US" sz="2000" dirty="0"/>
              <a:t> </a:t>
            </a:r>
            <a:r>
              <a:rPr lang="en-US" sz="2000" dirty="0" err="1"/>
              <a:t>obje</a:t>
            </a:r>
            <a:r>
              <a:rPr lang="en-US" sz="2000" dirty="0"/>
              <a:t> </a:t>
            </a:r>
            <a:r>
              <a:rPr lang="en-US" sz="2000" dirty="0" err="1"/>
              <a:t>ugovorne</a:t>
            </a:r>
            <a:r>
              <a:rPr lang="en-US" sz="2000" dirty="0"/>
              <a:t> </a:t>
            </a:r>
            <a:r>
              <a:rPr lang="en-US" sz="2000" dirty="0" err="1"/>
              <a:t>strane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87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EBE9E7-6EF3-4AC3-9881-E6DD5A353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2148"/>
            <a:ext cx="11164078" cy="4436538"/>
          </a:xfrm>
        </p:spPr>
        <p:txBody>
          <a:bodyPr>
            <a:normAutofit/>
          </a:bodyPr>
          <a:lstStyle/>
          <a:p>
            <a:r>
              <a:rPr lang="en-US" dirty="0" err="1"/>
              <a:t>Sedmični</a:t>
            </a:r>
            <a:r>
              <a:rPr lang="en-US" dirty="0"/>
              <a:t> plan </a:t>
            </a:r>
            <a:r>
              <a:rPr lang="en-US" dirty="0" err="1"/>
              <a:t>aktivnoti</a:t>
            </a:r>
            <a:r>
              <a:rPr lang="en-US" dirty="0"/>
              <a:t> </a:t>
            </a:r>
            <a:r>
              <a:rPr lang="en-US" dirty="0" err="1"/>
              <a:t>podrazumijeva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korisnici</a:t>
            </a:r>
            <a:r>
              <a:rPr lang="en-US" dirty="0"/>
              <a:t>/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dostavili</a:t>
            </a:r>
            <a:r>
              <a:rPr lang="en-US" dirty="0"/>
              <a:t> </a:t>
            </a:r>
            <a:r>
              <a:rPr lang="en-US" dirty="0" err="1"/>
              <a:t>stručnom</a:t>
            </a:r>
            <a:r>
              <a:rPr lang="en-US" dirty="0"/>
              <a:t>/</a:t>
            </a:r>
            <a:r>
              <a:rPr lang="en-US" dirty="0" err="1"/>
              <a:t>oj</a:t>
            </a:r>
            <a:r>
              <a:rPr lang="sr-Latn-ME" dirty="0"/>
              <a:t> </a:t>
            </a:r>
            <a:r>
              <a:rPr lang="en-US" dirty="0" err="1"/>
              <a:t>radniku</a:t>
            </a:r>
            <a:r>
              <a:rPr lang="en-US" dirty="0"/>
              <a:t>/ci u </a:t>
            </a:r>
            <a:r>
              <a:rPr lang="en-US" dirty="0" err="1"/>
              <a:t>periodu</a:t>
            </a:r>
            <a:r>
              <a:rPr lang="en-US" dirty="0"/>
              <a:t> od 7 dana. </a:t>
            </a:r>
            <a:endParaRPr lang="sr-Latn-ME" dirty="0"/>
          </a:p>
          <a:p>
            <a:pPr marL="0" indent="0">
              <a:buNone/>
            </a:pPr>
            <a:endParaRPr lang="sr-Latn-ME" dirty="0"/>
          </a:p>
          <a:p>
            <a:r>
              <a:rPr lang="en-US" dirty="0" err="1"/>
              <a:t>Stručni</a:t>
            </a:r>
            <a:r>
              <a:rPr lang="en-US" dirty="0"/>
              <a:t>/a </a:t>
            </a:r>
            <a:r>
              <a:rPr lang="en-US" dirty="0" err="1"/>
              <a:t>radnik</a:t>
            </a:r>
            <a:r>
              <a:rPr lang="en-US" dirty="0"/>
              <a:t>/ca </a:t>
            </a:r>
            <a:r>
              <a:rPr lang="en-US" dirty="0" err="1"/>
              <a:t>dijeli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aktivnostima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sr-Latn-ME" dirty="0"/>
              <a:t> </a:t>
            </a:r>
            <a:r>
              <a:rPr lang="en-US" dirty="0" err="1"/>
              <a:t>saradnicima</a:t>
            </a:r>
            <a:r>
              <a:rPr lang="en-US" dirty="0"/>
              <a:t>/ama, </a:t>
            </a:r>
            <a:r>
              <a:rPr lang="en-US" dirty="0" err="1"/>
              <a:t>videćim</a:t>
            </a:r>
            <a:r>
              <a:rPr lang="en-US" dirty="0"/>
              <a:t> </a:t>
            </a:r>
            <a:r>
              <a:rPr lang="en-US" dirty="0" err="1"/>
              <a:t>pratiocima</a:t>
            </a:r>
            <a:r>
              <a:rPr lang="en-US" dirty="0"/>
              <a:t>/</a:t>
            </a:r>
            <a:r>
              <a:rPr lang="en-US" dirty="0" err="1"/>
              <a:t>teljkama</a:t>
            </a:r>
            <a:r>
              <a:rPr lang="en-US" dirty="0"/>
              <a:t> koji </a:t>
            </a:r>
            <a:r>
              <a:rPr lang="en-US" dirty="0" err="1"/>
              <a:t>sprovode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terenu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O </a:t>
            </a:r>
            <a:r>
              <a:rPr lang="en-US" dirty="0" err="1"/>
              <a:t>realizovanim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r>
              <a:rPr lang="en-US" dirty="0"/>
              <a:t> </a:t>
            </a:r>
            <a:r>
              <a:rPr lang="en-US" dirty="0" err="1"/>
              <a:t>videći</a:t>
            </a:r>
            <a:r>
              <a:rPr lang="en-US" dirty="0"/>
              <a:t>/e </a:t>
            </a:r>
            <a:r>
              <a:rPr lang="en-US" dirty="0" err="1"/>
              <a:t>pratioci</a:t>
            </a:r>
            <a:r>
              <a:rPr lang="en-US" dirty="0"/>
              <a:t>/</a:t>
            </a:r>
            <a:r>
              <a:rPr lang="en-US" dirty="0" err="1"/>
              <a:t>teljke</a:t>
            </a:r>
            <a:r>
              <a:rPr lang="en-US" dirty="0"/>
              <a:t> </a:t>
            </a:r>
            <a:r>
              <a:rPr lang="en-US" dirty="0" err="1"/>
              <a:t>izvještavaju</a:t>
            </a:r>
            <a:r>
              <a:rPr lang="en-US" dirty="0"/>
              <a:t> </a:t>
            </a:r>
            <a:r>
              <a:rPr lang="en-US" dirty="0" err="1"/>
              <a:t>stručnog</a:t>
            </a:r>
            <a:r>
              <a:rPr lang="en-US" dirty="0"/>
              <a:t>/u </a:t>
            </a:r>
            <a:r>
              <a:rPr lang="en-US" dirty="0" err="1"/>
              <a:t>radnika</a:t>
            </a:r>
            <a:r>
              <a:rPr lang="en-US" dirty="0"/>
              <a:t>/cu.</a:t>
            </a:r>
          </a:p>
          <a:p>
            <a:endParaRPr lang="en-US" dirty="0"/>
          </a:p>
          <a:p>
            <a:r>
              <a:rPr lang="en-US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Komunikacija</a:t>
            </a:r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između</a:t>
            </a:r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svih</a:t>
            </a:r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aktera</a:t>
            </a:r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mora </a:t>
            </a:r>
            <a:r>
              <a:rPr lang="en-US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biti</a:t>
            </a:r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zadovoljavajućem</a:t>
            </a:r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nivou</a:t>
            </a:r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801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68AAE6-5E27-44D7-9ACD-8648B05BD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541176"/>
            <a:ext cx="8804988" cy="1516225"/>
          </a:xfrm>
        </p:spPr>
        <p:txBody>
          <a:bodyPr>
            <a:normAutofit/>
          </a:bodyPr>
          <a:lstStyle/>
          <a:p>
            <a:r>
              <a:rPr lang="en-US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Videći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/a </a:t>
            </a:r>
            <a:r>
              <a:rPr lang="en-US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pratilac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teljka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uslugu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može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pružati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</a:t>
            </a:r>
            <a:r>
              <a:rPr lang="en-US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više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osoba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oštećenog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vida</a:t>
            </a:r>
            <a:endParaRPr lang="en-US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4DAF35-0060-4C9F-B0DC-47DE15034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11108094" cy="5391228"/>
          </a:xfrm>
        </p:spPr>
        <p:txBody>
          <a:bodyPr>
            <a:noAutofit/>
          </a:bodyPr>
          <a:lstStyle/>
          <a:p>
            <a:r>
              <a:rPr lang="en-US" sz="2000" dirty="0" err="1"/>
              <a:t>Asistiranje</a:t>
            </a:r>
            <a:r>
              <a:rPr lang="en-US" sz="2000" dirty="0"/>
              <a:t> u </a:t>
            </a:r>
            <a:r>
              <a:rPr lang="en-US" sz="2000" dirty="0" err="1"/>
              <a:t>kretanju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podrška</a:t>
            </a:r>
            <a:r>
              <a:rPr lang="en-US" sz="2000" dirty="0"/>
              <a:t> u </a:t>
            </a:r>
            <a:r>
              <a:rPr lang="en-US" sz="2000" dirty="0" err="1"/>
              <a:t>različitim</a:t>
            </a:r>
            <a:r>
              <a:rPr lang="en-US" sz="2000" dirty="0"/>
              <a:t> </a:t>
            </a:r>
            <a:r>
              <a:rPr lang="en-US" sz="2000" dirty="0" err="1"/>
              <a:t>društvenim</a:t>
            </a:r>
            <a:r>
              <a:rPr lang="en-US" sz="2000" dirty="0"/>
              <a:t> </a:t>
            </a:r>
            <a:r>
              <a:rPr lang="en-US" sz="2000" dirty="0" err="1"/>
              <a:t>aktivnostima</a:t>
            </a:r>
            <a:r>
              <a:rPr lang="en-US" sz="2000" dirty="0"/>
              <a:t>, </a:t>
            </a:r>
            <a:r>
              <a:rPr lang="en-US" sz="2000" dirty="0" err="1"/>
              <a:t>poput</a:t>
            </a:r>
            <a:r>
              <a:rPr lang="en-US" sz="20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/>
              <a:t>Zdravstvo</a:t>
            </a:r>
            <a:r>
              <a:rPr lang="en-US" sz="1800" dirty="0"/>
              <a:t> - </a:t>
            </a:r>
            <a:r>
              <a:rPr lang="en-US" sz="1800" dirty="0" err="1"/>
              <a:t>odlazak</a:t>
            </a:r>
            <a:r>
              <a:rPr lang="en-US" sz="1800" dirty="0"/>
              <a:t> </a:t>
            </a:r>
            <a:r>
              <a:rPr lang="en-US" sz="1800" dirty="0" err="1"/>
              <a:t>kod</a:t>
            </a:r>
            <a:r>
              <a:rPr lang="en-US" sz="1800" dirty="0"/>
              <a:t> </a:t>
            </a:r>
            <a:r>
              <a:rPr lang="en-US" sz="1800" dirty="0" err="1"/>
              <a:t>ljekara</a:t>
            </a:r>
            <a:r>
              <a:rPr lang="en-US" sz="1800" dirty="0"/>
              <a:t>, </a:t>
            </a:r>
            <a:r>
              <a:rPr lang="en-US" sz="1800" dirty="0" err="1"/>
              <a:t>zubara</a:t>
            </a:r>
            <a:r>
              <a:rPr lang="en-US" sz="1800" dirty="0"/>
              <a:t>, u </a:t>
            </a:r>
            <a:r>
              <a:rPr lang="en-US" sz="1800" dirty="0" err="1"/>
              <a:t>apoteku</a:t>
            </a:r>
            <a:r>
              <a:rPr lang="sr-Latn-ME" sz="1800" dirty="0"/>
              <a:t>…</a:t>
            </a:r>
            <a:endParaRPr lang="en-US" sz="1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/>
              <a:t>Socijalna</a:t>
            </a:r>
            <a:r>
              <a:rPr lang="en-US" sz="1800" dirty="0"/>
              <a:t> </a:t>
            </a:r>
            <a:r>
              <a:rPr lang="en-US" sz="1800" dirty="0" err="1"/>
              <a:t>zaštita</a:t>
            </a:r>
            <a:r>
              <a:rPr lang="en-US" sz="1800" dirty="0"/>
              <a:t> - </a:t>
            </a:r>
            <a:r>
              <a:rPr lang="en-US" sz="1800" dirty="0" err="1"/>
              <a:t>odlazak</a:t>
            </a:r>
            <a:r>
              <a:rPr lang="en-US" sz="1800" dirty="0"/>
              <a:t> u </a:t>
            </a:r>
            <a:r>
              <a:rPr lang="en-US" sz="1800" dirty="0" err="1"/>
              <a:t>centar</a:t>
            </a:r>
            <a:r>
              <a:rPr lang="en-US" sz="1800" dirty="0"/>
              <a:t> za </a:t>
            </a:r>
            <a:r>
              <a:rPr lang="en-US" sz="1800" dirty="0" err="1"/>
              <a:t>socijalni</a:t>
            </a:r>
            <a:r>
              <a:rPr lang="en-US" sz="1800" dirty="0"/>
              <a:t> rad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druge</a:t>
            </a:r>
            <a:r>
              <a:rPr lang="en-US" sz="1800" dirty="0"/>
              <a:t> </a:t>
            </a:r>
            <a:r>
              <a:rPr lang="en-US" sz="1800" dirty="0" err="1"/>
              <a:t>institucije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sl.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/>
              <a:t>Kultura</a:t>
            </a:r>
            <a:r>
              <a:rPr lang="en-US" sz="1800" dirty="0"/>
              <a:t> - </a:t>
            </a:r>
            <a:r>
              <a:rPr lang="en-US" sz="1800" dirty="0" err="1"/>
              <a:t>odlazak</a:t>
            </a:r>
            <a:r>
              <a:rPr lang="en-US" sz="1800" dirty="0"/>
              <a:t> u </a:t>
            </a:r>
            <a:r>
              <a:rPr lang="en-US" sz="1800" dirty="0" err="1"/>
              <a:t>ustanove</a:t>
            </a:r>
            <a:r>
              <a:rPr lang="en-US" sz="1800" dirty="0"/>
              <a:t> </a:t>
            </a:r>
            <a:r>
              <a:rPr lang="en-US" sz="1800" dirty="0" err="1"/>
              <a:t>koje</a:t>
            </a:r>
            <a:r>
              <a:rPr lang="en-US" sz="1800" dirty="0"/>
              <a:t> </a:t>
            </a:r>
            <a:r>
              <a:rPr lang="en-US" sz="1800" dirty="0" err="1"/>
              <a:t>pružaju</a:t>
            </a:r>
            <a:r>
              <a:rPr lang="en-US" sz="1800" dirty="0"/>
              <a:t> </a:t>
            </a:r>
            <a:r>
              <a:rPr lang="en-US" sz="1800" dirty="0" err="1"/>
              <a:t>kulturne</a:t>
            </a:r>
            <a:r>
              <a:rPr lang="en-US" sz="1800" dirty="0"/>
              <a:t> </a:t>
            </a:r>
            <a:r>
              <a:rPr lang="en-US" sz="1800" dirty="0" err="1"/>
              <a:t>sadržaje</a:t>
            </a:r>
            <a:r>
              <a:rPr lang="sr-Latn-ME" sz="1800" dirty="0"/>
              <a:t>…</a:t>
            </a:r>
            <a:endParaRPr lang="en-US" sz="1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Sport - </a:t>
            </a:r>
            <a:r>
              <a:rPr lang="en-US" sz="1800" dirty="0" err="1"/>
              <a:t>odlazak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sportske</a:t>
            </a:r>
            <a:r>
              <a:rPr lang="en-US" sz="1800" dirty="0"/>
              <a:t> </a:t>
            </a:r>
            <a:r>
              <a:rPr lang="en-US" sz="1800" dirty="0" err="1"/>
              <a:t>događaje</a:t>
            </a:r>
            <a:r>
              <a:rPr lang="sr-Latn-ME" sz="1800" dirty="0"/>
              <a:t>…</a:t>
            </a:r>
            <a:endParaRPr lang="en-US" sz="1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/>
              <a:t>Zabava</a:t>
            </a:r>
            <a:r>
              <a:rPr lang="en-US" sz="1800" dirty="0"/>
              <a:t> - </a:t>
            </a:r>
            <a:r>
              <a:rPr lang="en-US" sz="1800" dirty="0" err="1"/>
              <a:t>slobodno</a:t>
            </a:r>
            <a:r>
              <a:rPr lang="en-US" sz="1800" dirty="0"/>
              <a:t> </a:t>
            </a:r>
            <a:r>
              <a:rPr lang="en-US" sz="1800" dirty="0" err="1"/>
              <a:t>vrijeme</a:t>
            </a:r>
            <a:r>
              <a:rPr lang="en-US" sz="1800" dirty="0"/>
              <a:t>, </a:t>
            </a:r>
            <a:r>
              <a:rPr lang="en-US" sz="1800" dirty="0" err="1"/>
              <a:t>hobi</a:t>
            </a:r>
            <a:r>
              <a:rPr lang="en-US" sz="1800" dirty="0"/>
              <a:t>, </a:t>
            </a:r>
            <a:r>
              <a:rPr lang="en-US" sz="1800" dirty="0" err="1"/>
              <a:t>zabavne</a:t>
            </a:r>
            <a:r>
              <a:rPr lang="en-US" sz="1800" dirty="0"/>
              <a:t> </a:t>
            </a:r>
            <a:r>
              <a:rPr lang="en-US" sz="1800" dirty="0" err="1"/>
              <a:t>aktivnosti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sl.</a:t>
            </a:r>
            <a:endParaRPr lang="sr-Latn-ME" sz="1800" dirty="0"/>
          </a:p>
          <a:p>
            <a:r>
              <a:rPr lang="en-US" sz="2000" dirty="0" err="1"/>
              <a:t>Trgovinsko-finansijski</a:t>
            </a:r>
            <a:r>
              <a:rPr lang="en-US" sz="2000" dirty="0"/>
              <a:t> </a:t>
            </a:r>
            <a:r>
              <a:rPr lang="en-US" sz="2000" dirty="0" err="1"/>
              <a:t>poslovi</a:t>
            </a:r>
            <a:r>
              <a:rPr lang="en-US" sz="2000" dirty="0"/>
              <a:t> - </a:t>
            </a:r>
            <a:r>
              <a:rPr lang="en-US" sz="2000" dirty="0" err="1"/>
              <a:t>kupovina</a:t>
            </a:r>
            <a:r>
              <a:rPr lang="en-US" sz="2000" dirty="0"/>
              <a:t>, </a:t>
            </a:r>
            <a:r>
              <a:rPr lang="en-US" sz="2000" dirty="0" err="1"/>
              <a:t>odlazak</a:t>
            </a:r>
            <a:r>
              <a:rPr lang="en-US" sz="2000" dirty="0"/>
              <a:t> u </a:t>
            </a:r>
            <a:r>
              <a:rPr lang="en-US" sz="2000" dirty="0" err="1"/>
              <a:t>prodavnicu</a:t>
            </a:r>
            <a:r>
              <a:rPr lang="en-US" sz="2000" dirty="0"/>
              <a:t>, </a:t>
            </a:r>
            <a:r>
              <a:rPr lang="en-US" sz="2000" dirty="0" err="1"/>
              <a:t>odlazak</a:t>
            </a:r>
            <a:r>
              <a:rPr lang="en-US" sz="2000" dirty="0"/>
              <a:t> u </a:t>
            </a:r>
            <a:r>
              <a:rPr lang="en-US" sz="2000" dirty="0" err="1"/>
              <a:t>banku</a:t>
            </a:r>
            <a:r>
              <a:rPr lang="sr-Latn-ME" sz="2000" dirty="0"/>
              <a:t>…</a:t>
            </a:r>
          </a:p>
          <a:p>
            <a:r>
              <a:rPr lang="sr-Latn-ME" sz="1800" dirty="0"/>
              <a:t>O</a:t>
            </a:r>
            <a:r>
              <a:rPr lang="en-US" sz="1800" dirty="0" err="1"/>
              <a:t>dlazak</a:t>
            </a:r>
            <a:r>
              <a:rPr lang="en-US" sz="1800" dirty="0"/>
              <a:t> u </a:t>
            </a:r>
            <a:r>
              <a:rPr lang="en-US" sz="1800" dirty="0" err="1"/>
              <a:t>poštu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sl. </a:t>
            </a:r>
            <a:r>
              <a:rPr lang="en-US" sz="1800" dirty="0" err="1"/>
              <a:t>zavisno</a:t>
            </a:r>
            <a:r>
              <a:rPr lang="en-US" sz="1800" dirty="0"/>
              <a:t> od </a:t>
            </a:r>
            <a:r>
              <a:rPr lang="en-US" sz="1800" dirty="0" err="1"/>
              <a:t>potreba</a:t>
            </a:r>
            <a:r>
              <a:rPr lang="en-US" sz="1800" dirty="0"/>
              <a:t> </a:t>
            </a:r>
            <a:r>
              <a:rPr lang="en-US" sz="1800" dirty="0" err="1"/>
              <a:t>osobe</a:t>
            </a:r>
            <a:r>
              <a:rPr lang="en-US" sz="1800" dirty="0"/>
              <a:t> s </a:t>
            </a:r>
            <a:r>
              <a:rPr lang="en-US" sz="1800" dirty="0" err="1"/>
              <a:t>oštećenjem</a:t>
            </a:r>
            <a:r>
              <a:rPr lang="en-US" sz="1800" dirty="0"/>
              <a:t> </a:t>
            </a:r>
            <a:r>
              <a:rPr lang="en-US" sz="1800" dirty="0" err="1"/>
              <a:t>vida</a:t>
            </a:r>
            <a:r>
              <a:rPr lang="en-US" sz="1800" dirty="0"/>
              <a:t>.</a:t>
            </a:r>
            <a:endParaRPr lang="en-US" sz="2000" dirty="0"/>
          </a:p>
          <a:p>
            <a:r>
              <a:rPr lang="en-US" sz="2000" dirty="0" err="1"/>
              <a:t>Asistiranje</a:t>
            </a:r>
            <a:r>
              <a:rPr lang="en-US" sz="2000" dirty="0"/>
              <a:t> u </a:t>
            </a:r>
            <a:r>
              <a:rPr lang="en-US" sz="2000" dirty="0" err="1"/>
              <a:t>obavljanju</a:t>
            </a:r>
            <a:r>
              <a:rPr lang="en-US" sz="2000" dirty="0"/>
              <a:t> </a:t>
            </a:r>
            <a:r>
              <a:rPr lang="en-US" sz="2000" dirty="0" err="1"/>
              <a:t>kućnih</a:t>
            </a:r>
            <a:r>
              <a:rPr lang="en-US" sz="2000" dirty="0"/>
              <a:t> </a:t>
            </a:r>
            <a:r>
              <a:rPr lang="en-US" sz="2000" dirty="0" err="1"/>
              <a:t>poslova</a:t>
            </a:r>
            <a:r>
              <a:rPr lang="en-US" sz="2000" dirty="0"/>
              <a:t>;</a:t>
            </a:r>
          </a:p>
          <a:p>
            <a:r>
              <a:rPr lang="en-US" sz="2000" dirty="0" err="1"/>
              <a:t>Asistiranje</a:t>
            </a:r>
            <a:r>
              <a:rPr lang="en-US" sz="2000" dirty="0"/>
              <a:t> u </a:t>
            </a:r>
            <a:r>
              <a:rPr lang="en-US" sz="2000" dirty="0" err="1"/>
              <a:t>obavljanju</a:t>
            </a:r>
            <a:r>
              <a:rPr lang="en-US" sz="2000" dirty="0"/>
              <a:t> </a:t>
            </a:r>
            <a:r>
              <a:rPr lang="en-US" sz="2000" dirty="0" err="1"/>
              <a:t>administrativnih</a:t>
            </a:r>
            <a:r>
              <a:rPr lang="en-US" sz="2000" dirty="0"/>
              <a:t> </a:t>
            </a:r>
            <a:r>
              <a:rPr lang="en-US" sz="2000" dirty="0" err="1"/>
              <a:t>poslova</a:t>
            </a:r>
            <a:r>
              <a:rPr lang="en-US" sz="2000" dirty="0"/>
              <a:t>, </a:t>
            </a:r>
            <a:r>
              <a:rPr lang="en-US" sz="2000" dirty="0" err="1"/>
              <a:t>poput</a:t>
            </a:r>
            <a:r>
              <a:rPr lang="en-US" sz="2000" dirty="0"/>
              <a:t> </a:t>
            </a:r>
            <a:r>
              <a:rPr lang="en-US" sz="2000" dirty="0" err="1"/>
              <a:t>predaje</a:t>
            </a:r>
            <a:r>
              <a:rPr lang="en-US" sz="2000" dirty="0"/>
              <a:t> </a:t>
            </a:r>
            <a:r>
              <a:rPr lang="en-US" sz="2000" dirty="0" err="1"/>
              <a:t>zahtjeva</a:t>
            </a:r>
            <a:r>
              <a:rPr lang="en-US" sz="2000" dirty="0"/>
              <a:t>;</a:t>
            </a:r>
          </a:p>
          <a:p>
            <a:r>
              <a:rPr lang="en-US" sz="2000" dirty="0" err="1"/>
              <a:t>Čitanje</a:t>
            </a:r>
            <a:r>
              <a:rPr lang="en-US" sz="2000" dirty="0"/>
              <a:t> </a:t>
            </a:r>
            <a:r>
              <a:rPr lang="en-US" sz="2000" dirty="0" err="1"/>
              <a:t>dokumenata</a:t>
            </a:r>
            <a:r>
              <a:rPr lang="en-US" sz="2000" dirty="0"/>
              <a:t>, </a:t>
            </a:r>
            <a:r>
              <a:rPr lang="en-US" sz="2000" dirty="0" err="1"/>
              <a:t>pošte</a:t>
            </a:r>
            <a:r>
              <a:rPr lang="en-US" sz="2000" dirty="0"/>
              <a:t>, </a:t>
            </a:r>
            <a:r>
              <a:rPr lang="en-US" sz="2000" dirty="0" err="1"/>
              <a:t>računa</a:t>
            </a:r>
            <a:r>
              <a:rPr lang="en-US" sz="2000" dirty="0"/>
              <a:t>, </a:t>
            </a:r>
            <a:r>
              <a:rPr lang="en-US" sz="2000" dirty="0" err="1"/>
              <a:t>recepata</a:t>
            </a:r>
            <a:r>
              <a:rPr lang="en-US" sz="2000" dirty="0"/>
              <a:t>, </a:t>
            </a:r>
            <a:r>
              <a:rPr lang="en-US" sz="2000" dirty="0" err="1"/>
              <a:t>raznih</a:t>
            </a:r>
            <a:r>
              <a:rPr lang="en-US" sz="2000" dirty="0"/>
              <a:t> </a:t>
            </a:r>
            <a:r>
              <a:rPr lang="en-US" sz="2000" dirty="0" err="1"/>
              <a:t>uputstava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sl</a:t>
            </a:r>
            <a:r>
              <a:rPr lang="sr-Latn-ME" sz="2000" dirty="0"/>
              <a:t>.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pisanje</a:t>
            </a:r>
            <a:r>
              <a:rPr lang="en-US" sz="2000" dirty="0"/>
              <a:t> po</a:t>
            </a:r>
            <a:r>
              <a:rPr lang="sr-Latn-ME" sz="2000" dirty="0"/>
              <a:t> </a:t>
            </a:r>
            <a:r>
              <a:rPr lang="en-US" sz="2000" dirty="0" err="1"/>
              <a:t>potrebi</a:t>
            </a:r>
            <a:r>
              <a:rPr lang="en-US" sz="2000" dirty="0"/>
              <a:t>;</a:t>
            </a:r>
          </a:p>
          <a:p>
            <a:r>
              <a:rPr lang="en-US" sz="2000" dirty="0" err="1"/>
              <a:t>Odlazak</a:t>
            </a:r>
            <a:r>
              <a:rPr lang="en-US" sz="2000" dirty="0"/>
              <a:t> u </a:t>
            </a:r>
            <a:r>
              <a:rPr lang="en-US" sz="2000" dirty="0" err="1"/>
              <a:t>šetnju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985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190B7B-F3AA-48D0-B03A-623AA1D1F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65314"/>
            <a:ext cx="7834604" cy="1754155"/>
          </a:xfrm>
        </p:spPr>
        <p:txBody>
          <a:bodyPr/>
          <a:lstStyle/>
          <a:p>
            <a: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KOMUNIKACIJA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3B33E8-F683-4473-8664-BC25305BA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351314"/>
            <a:ext cx="10744200" cy="3867371"/>
          </a:xfrm>
        </p:spPr>
        <p:txBody>
          <a:bodyPr/>
          <a:lstStyle/>
          <a:p>
            <a:r>
              <a:rPr lang="en-US" dirty="0" err="1"/>
              <a:t>Korisnik</a:t>
            </a:r>
            <a:r>
              <a:rPr lang="en-US" dirty="0"/>
              <a:t>/ca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asistenciju</a:t>
            </a:r>
            <a:r>
              <a:rPr lang="sr-Latn-ME" dirty="0"/>
              <a:t> </a:t>
            </a:r>
            <a:r>
              <a:rPr lang="en-US" dirty="0"/>
              <a:t>- </a:t>
            </a:r>
            <a:r>
              <a:rPr lang="en-US" dirty="0" err="1"/>
              <a:t>javlja</a:t>
            </a:r>
            <a:r>
              <a:rPr lang="en-US" dirty="0"/>
              <a:t> se </a:t>
            </a:r>
            <a:r>
              <a:rPr lang="en-US" dirty="0" err="1"/>
              <a:t>stručnom</a:t>
            </a:r>
            <a:r>
              <a:rPr lang="en-US" dirty="0"/>
              <a:t>/</a:t>
            </a:r>
            <a:r>
              <a:rPr lang="en-US" dirty="0" err="1"/>
              <a:t>oj</a:t>
            </a:r>
            <a:r>
              <a:rPr lang="en-US" dirty="0"/>
              <a:t> </a:t>
            </a:r>
            <a:r>
              <a:rPr lang="en-US" dirty="0" err="1"/>
              <a:t>radniku</a:t>
            </a:r>
            <a:r>
              <a:rPr lang="en-US" dirty="0"/>
              <a:t>/ci.</a:t>
            </a:r>
          </a:p>
          <a:p>
            <a:endParaRPr lang="en-US" dirty="0"/>
          </a:p>
          <a:p>
            <a:r>
              <a:rPr lang="en-US" dirty="0" err="1"/>
              <a:t>Stručni</a:t>
            </a:r>
            <a:r>
              <a:rPr lang="en-US" dirty="0"/>
              <a:t>/a </a:t>
            </a:r>
            <a:r>
              <a:rPr lang="en-US" dirty="0" err="1"/>
              <a:t>radnik</a:t>
            </a:r>
            <a:r>
              <a:rPr lang="en-US" dirty="0"/>
              <a:t>/ca </a:t>
            </a:r>
            <a:r>
              <a:rPr lang="en-US" dirty="0" err="1"/>
              <a:t>šalje</a:t>
            </a:r>
            <a:r>
              <a:rPr lang="en-US" dirty="0"/>
              <a:t> </a:t>
            </a:r>
            <a:r>
              <a:rPr lang="en-US" dirty="0" err="1"/>
              <a:t>zaduženja</a:t>
            </a:r>
            <a:r>
              <a:rPr lang="en-US" dirty="0"/>
              <a:t> za </a:t>
            </a:r>
            <a:r>
              <a:rPr lang="en-US" dirty="0" err="1"/>
              <a:t>asistenciju</a:t>
            </a:r>
            <a:r>
              <a:rPr lang="en-US" dirty="0"/>
              <a:t> </a:t>
            </a:r>
            <a:r>
              <a:rPr lang="en-US" dirty="0" err="1"/>
              <a:t>videćem</a:t>
            </a:r>
            <a:r>
              <a:rPr lang="en-US" dirty="0"/>
              <a:t>/</a:t>
            </a:r>
            <a:r>
              <a:rPr lang="en-US" dirty="0" err="1"/>
              <a:t>oj</a:t>
            </a:r>
            <a:r>
              <a:rPr lang="sr-Latn-ME" dirty="0"/>
              <a:t> </a:t>
            </a:r>
            <a:r>
              <a:rPr lang="en-US" dirty="0" err="1"/>
              <a:t>pratiocu</a:t>
            </a:r>
            <a:r>
              <a:rPr lang="en-US" dirty="0"/>
              <a:t>/</a:t>
            </a:r>
            <a:r>
              <a:rPr lang="en-US" dirty="0" err="1"/>
              <a:t>teljki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inputima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/ca.</a:t>
            </a:r>
          </a:p>
          <a:p>
            <a:endParaRPr lang="en-US" dirty="0"/>
          </a:p>
          <a:p>
            <a:r>
              <a:rPr lang="en-US" dirty="0" err="1"/>
              <a:t>Videći</a:t>
            </a:r>
            <a:r>
              <a:rPr lang="en-US" dirty="0"/>
              <a:t>/a </a:t>
            </a:r>
            <a:r>
              <a:rPr lang="en-US" dirty="0" err="1"/>
              <a:t>pratilac</a:t>
            </a:r>
            <a:r>
              <a:rPr lang="en-US" dirty="0"/>
              <a:t>/</a:t>
            </a:r>
            <a:r>
              <a:rPr lang="en-US" dirty="0" err="1"/>
              <a:t>teljka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asistenciju</a:t>
            </a:r>
            <a:r>
              <a:rPr lang="en-US" dirty="0"/>
              <a:t> u </a:t>
            </a:r>
            <a:r>
              <a:rPr lang="en-US" dirty="0" err="1"/>
              <a:t>dogovoreno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inputima</a:t>
            </a:r>
            <a:r>
              <a:rPr lang="en-US" dirty="0"/>
              <a:t> </a:t>
            </a:r>
            <a:r>
              <a:rPr lang="en-US" dirty="0" err="1"/>
              <a:t>stručnog</a:t>
            </a:r>
            <a:r>
              <a:rPr lang="en-US" dirty="0"/>
              <a:t>/e </a:t>
            </a:r>
            <a:r>
              <a:rPr lang="en-US" dirty="0" err="1"/>
              <a:t>radnika</a:t>
            </a:r>
            <a:r>
              <a:rPr lang="en-US" dirty="0"/>
              <a:t>/</a:t>
            </a:r>
            <a:r>
              <a:rPr lang="en-US" dirty="0" err="1"/>
              <a:t>ce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7766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5221F2-60D1-485E-A810-B73DC76EE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447868"/>
            <a:ext cx="8431763" cy="1380931"/>
          </a:xfrm>
        </p:spPr>
        <p:txBody>
          <a:bodyPr/>
          <a:lstStyle/>
          <a:p>
            <a: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IZAZOVI I KRIZNE SITUACIJE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F17426-8BE4-4C82-97F5-4F1EE77CF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351" y="2194560"/>
            <a:ext cx="10245012" cy="4290216"/>
          </a:xfrm>
        </p:spPr>
        <p:txBody>
          <a:bodyPr/>
          <a:lstStyle/>
          <a:p>
            <a:r>
              <a:rPr lang="en-US" dirty="0" err="1"/>
              <a:t>Nezadovoljstvo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/</a:t>
            </a:r>
            <a:r>
              <a:rPr lang="en-US" dirty="0" err="1"/>
              <a:t>ce</a:t>
            </a:r>
            <a:r>
              <a:rPr lang="sr-Latn-ME" dirty="0"/>
              <a:t>,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Naporan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/ca</a:t>
            </a:r>
            <a:r>
              <a:rPr lang="sr-Latn-ME" dirty="0"/>
              <a:t>,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Loša</a:t>
            </a:r>
            <a:r>
              <a:rPr lang="en-US" dirty="0"/>
              <a:t> </a:t>
            </a:r>
            <a:r>
              <a:rPr lang="en-US" dirty="0" err="1"/>
              <a:t>komunikacija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pratioca</a:t>
            </a:r>
            <a:r>
              <a:rPr lang="en-US" dirty="0"/>
              <a:t>/</a:t>
            </a:r>
            <a:r>
              <a:rPr lang="en-US" dirty="0" err="1"/>
              <a:t>teljke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stručnog</a:t>
            </a:r>
            <a:r>
              <a:rPr lang="en-US" dirty="0"/>
              <a:t> </a:t>
            </a:r>
            <a:r>
              <a:rPr lang="en-US" dirty="0" err="1"/>
              <a:t>radnika</a:t>
            </a:r>
            <a:r>
              <a:rPr lang="en-US" dirty="0"/>
              <a:t>/</a:t>
            </a:r>
            <a:r>
              <a:rPr lang="en-US" dirty="0" err="1"/>
              <a:t>ce</a:t>
            </a:r>
            <a:r>
              <a:rPr lang="sr-Latn-ME" dirty="0"/>
              <a:t>,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Slabo</a:t>
            </a:r>
            <a:r>
              <a:rPr lang="en-US" dirty="0"/>
              <a:t> </a:t>
            </a:r>
            <a:r>
              <a:rPr lang="en-US" dirty="0" err="1"/>
              <a:t>vođenje</a:t>
            </a:r>
            <a:r>
              <a:rPr lang="en-US" dirty="0"/>
              <a:t> </a:t>
            </a:r>
            <a:r>
              <a:rPr lang="en-US" dirty="0" err="1"/>
              <a:t>evidencije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pratioca</a:t>
            </a:r>
            <a:r>
              <a:rPr lang="en-US" dirty="0"/>
              <a:t>/</a:t>
            </a:r>
            <a:r>
              <a:rPr lang="en-US" dirty="0" err="1"/>
              <a:t>teljke</a:t>
            </a:r>
            <a:r>
              <a:rPr lang="sr-Latn-ME" dirty="0"/>
              <a:t>,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Nestrpljenje</a:t>
            </a:r>
            <a:r>
              <a:rPr lang="en-US" dirty="0"/>
              <a:t> </a:t>
            </a:r>
            <a:r>
              <a:rPr lang="en-US" dirty="0" err="1"/>
              <a:t>pratioca</a:t>
            </a:r>
            <a:r>
              <a:rPr lang="en-US" dirty="0"/>
              <a:t>/</a:t>
            </a:r>
            <a:r>
              <a:rPr lang="en-US" dirty="0" err="1"/>
              <a:t>teljki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korisniku</a:t>
            </a:r>
            <a:r>
              <a:rPr lang="en-US" dirty="0"/>
              <a:t>/ci</a:t>
            </a:r>
            <a:r>
              <a:rPr lang="sr-Latn-ME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23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90B13B-3A24-4101-884F-6F8CDC3B6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241" y="279918"/>
            <a:ext cx="8864081" cy="1735494"/>
          </a:xfrm>
        </p:spPr>
        <p:txBody>
          <a:bodyPr>
            <a:normAutofit/>
          </a:bodyPr>
          <a:lstStyle/>
          <a:p>
            <a:r>
              <a:rPr lang="sr-Latn-ME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ZNAČAJ usluge VIDEĆEG/E PRATIOCA/TELJKE</a:t>
            </a:r>
            <a:endParaRPr 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3A756C-C791-4A5F-BDD0-0D5A2C1D8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902" y="2194560"/>
            <a:ext cx="11607282" cy="4383522"/>
          </a:xfrm>
        </p:spPr>
        <p:txBody>
          <a:bodyPr/>
          <a:lstStyle/>
          <a:p>
            <a:r>
              <a:rPr lang="sr-Latn-ME" dirty="0">
                <a:latin typeface="Century Gothic" panose="020B0502020202020204" pitchFamily="34" charset="0"/>
              </a:rPr>
              <a:t>U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naprjeđenje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položaja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osoba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oštećenog</a:t>
            </a:r>
            <a:r>
              <a:rPr lang="sr-Latn-ME" dirty="0">
                <a:latin typeface="Century Gothic" panose="020B0502020202020204" pitchFamily="34" charset="0"/>
              </a:rPr>
              <a:t> vida u Crnoj Gori uz stvaranje uslova za  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za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uključivanje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u </a:t>
            </a:r>
            <a:r>
              <a:rPr lang="en-US" i="0" dirty="0" err="1" smtClean="0">
                <a:effectLst/>
                <a:latin typeface="Century Gothic" panose="020B0502020202020204" pitchFamily="34" charset="0"/>
              </a:rPr>
              <a:t>sve</a:t>
            </a:r>
            <a:r>
              <a:rPr lang="sr-Latn-ME" i="0" dirty="0" smtClean="0">
                <a:effectLst/>
                <a:latin typeface="Century Gothic" panose="020B0502020202020204" pitchFamily="34" charset="0"/>
              </a:rPr>
              <a:t> oblasti </a:t>
            </a:r>
            <a:r>
              <a:rPr lang="sr-Latn-ME" i="0" dirty="0">
                <a:effectLst/>
                <a:latin typeface="Century Gothic" panose="020B0502020202020204" pitchFamily="34" charset="0"/>
              </a:rPr>
              <a:t>društva na ravnopravnoj osnovi, kroz licenciranje usluge 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videćeg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pratioca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.</a:t>
            </a:r>
            <a:endParaRPr lang="sr-Latn-ME" i="0" dirty="0">
              <a:effectLst/>
              <a:latin typeface="Century Gothic" panose="020B0502020202020204" pitchFamily="34" charset="0"/>
            </a:endParaRPr>
          </a:p>
          <a:p>
            <a:endParaRPr lang="sr-Latn-ME" i="0" dirty="0">
              <a:effectLst/>
              <a:latin typeface="Century Gothic" panose="020B0502020202020204" pitchFamily="34" charset="0"/>
            </a:endParaRPr>
          </a:p>
          <a:p>
            <a:r>
              <a:rPr lang="sr-Latn-ME" i="0" dirty="0">
                <a:effectLst/>
                <a:latin typeface="Century Gothic" panose="020B0502020202020204" pitchFamily="34" charset="0"/>
              </a:rPr>
              <a:t>O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sobe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oštećenog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vida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,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bilo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mlade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ili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starije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,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koje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se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kreću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uz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pomoć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bijelog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sr-Latn-ME" dirty="0">
                <a:latin typeface="Century Gothic" panose="020B0502020202020204" pitchFamily="34" charset="0"/>
              </a:rPr>
              <a:t>šta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pa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ili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ne,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osamostale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,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pokrenu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,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uključe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u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društvene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tokove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, a da ne </a:t>
            </a:r>
            <a:r>
              <a:rPr lang="en-US" i="0" dirty="0" err="1" smtClean="0">
                <a:effectLst/>
                <a:latin typeface="Century Gothic" panose="020B0502020202020204" pitchFamily="34" charset="0"/>
              </a:rPr>
              <a:t>zavise</a:t>
            </a:r>
            <a:r>
              <a:rPr lang="sr-Latn-ME" i="0" dirty="0" smtClean="0">
                <a:effectLst/>
                <a:latin typeface="Century Gothic" panose="020B0502020202020204" pitchFamily="34" charset="0"/>
              </a:rPr>
              <a:t> od </a:t>
            </a:r>
            <a:r>
              <a:rPr lang="sr-Latn-ME" i="0" dirty="0">
                <a:effectLst/>
                <a:latin typeface="Century Gothic" panose="020B0502020202020204" pitchFamily="34" charset="0"/>
              </a:rPr>
              <a:t>volje, 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raspoloživosti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srodnika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,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prijatelja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.</a:t>
            </a:r>
            <a:endParaRPr lang="sr-Latn-ME" i="0" dirty="0">
              <a:effectLst/>
              <a:latin typeface="Century Gothic" panose="020B0502020202020204" pitchFamily="34" charset="0"/>
            </a:endParaRPr>
          </a:p>
          <a:p>
            <a:endParaRPr lang="sr-Latn-ME" i="0" dirty="0">
              <a:effectLst/>
              <a:latin typeface="Century Gothic" panose="020B0502020202020204" pitchFamily="34" charset="0"/>
            </a:endParaRPr>
          </a:p>
          <a:p>
            <a:r>
              <a:rPr lang="sr-Latn-ME" dirty="0">
                <a:latin typeface="Century Gothic" panose="020B0502020202020204" pitchFamily="34" charset="0"/>
              </a:rPr>
              <a:t>D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ugoročno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rješenje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za</a:t>
            </a:r>
            <a:r>
              <a:rPr lang="sr-Latn-ME" i="0" dirty="0">
                <a:effectLst/>
                <a:latin typeface="Century Gothic" panose="020B0502020202020204" pitchFamily="34" charset="0"/>
              </a:rPr>
              <a:t> </a:t>
            </a:r>
            <a:r>
              <a:rPr lang="sr-Latn-ME" i="0" dirty="0" smtClean="0">
                <a:effectLst/>
                <a:latin typeface="Century Gothic" panose="020B0502020202020204" pitchFamily="34" charset="0"/>
              </a:rPr>
              <a:t>prepreke, barijere </a:t>
            </a:r>
            <a:r>
              <a:rPr lang="sr-Latn-ME" i="0" dirty="0">
                <a:effectLst/>
                <a:latin typeface="Century Gothic" panose="020B0502020202020204" pitchFamily="34" charset="0"/>
              </a:rPr>
              <a:t>koje su imale osobe oštećenog vida širom Crne </a:t>
            </a:r>
            <a:r>
              <a:rPr lang="sr-Latn-ME" dirty="0">
                <a:latin typeface="Century Gothic" panose="020B0502020202020204" pitchFamily="34" charset="0"/>
              </a:rPr>
              <a:t> 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Gore, bez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obzira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na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karakteristike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,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poput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pola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,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godina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starosti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, 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nivoa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i="0" dirty="0" err="1">
                <a:effectLst/>
                <a:latin typeface="Century Gothic" panose="020B0502020202020204" pitchFamily="34" charset="0"/>
              </a:rPr>
              <a:t>obrazovanja</a:t>
            </a:r>
            <a:r>
              <a:rPr lang="en-US" i="0" dirty="0">
                <a:effectLst/>
                <a:latin typeface="Century Gothic" panose="020B0502020202020204" pitchFamily="34" charset="0"/>
              </a:rPr>
              <a:t>.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4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8B3112-EE82-4224-BF4E-BCBED9B1C4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264" y="867747"/>
            <a:ext cx="5710335" cy="2425959"/>
          </a:xfrm>
        </p:spPr>
        <p:txBody>
          <a:bodyPr>
            <a:normAutofit/>
          </a:bodyPr>
          <a:lstStyle/>
          <a:p>
            <a: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Ako to stvarno </a:t>
            </a:r>
            <a:r>
              <a:rPr lang="sr-Latn-ME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želiš</a:t>
            </a:r>
            <a: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b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svijet će da se mijenja.</a:t>
            </a:r>
            <a:b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padaj u malodušnost,</a:t>
            </a:r>
            <a:b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živi od sažaljenja.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58AA1E3-5AB5-485D-B7BB-EDB52AB37B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3600" y="2827176"/>
            <a:ext cx="6248400" cy="2360644"/>
          </a:xfrm>
        </p:spPr>
        <p:txBody>
          <a:bodyPr>
            <a:normAutofit/>
          </a:bodyPr>
          <a:lstStyle/>
          <a:p>
            <a: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SVIJETU DARUJ DUŠU</a:t>
            </a:r>
            <a:b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DOBIĆEŠ POKLON SA NEBA.</a:t>
            </a:r>
            <a:b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BORCIMA VELIKOG SRCA</a:t>
            </a:r>
            <a:b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POBJEDU MALO TREBA!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2375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0A550B-7131-4246-822A-40EB93003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1274" y="335903"/>
            <a:ext cx="9283960" cy="2397966"/>
          </a:xfrm>
        </p:spPr>
        <p:txBody>
          <a:bodyPr/>
          <a:lstStyle/>
          <a:p>
            <a: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Pojam videći/a pratilac/</a:t>
            </a:r>
            <a:r>
              <a:rPr lang="sr-Latn-ME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teljka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DF633E-DC9D-4B74-9169-BC73632EF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733869"/>
            <a:ext cx="10820400" cy="4292082"/>
          </a:xfrm>
        </p:spPr>
        <p:txBody>
          <a:bodyPr/>
          <a:lstStyle/>
          <a:p>
            <a:r>
              <a:rPr lang="sr-Latn-ME" dirty="0"/>
              <a:t>Intervencija države u uvođenju servisa podrške kroz „druge usluge“</a:t>
            </a:r>
          </a:p>
          <a:p>
            <a:endParaRPr lang="sr-Latn-ME" dirty="0"/>
          </a:p>
          <a:p>
            <a:r>
              <a:rPr lang="sr-Latn-ME" dirty="0"/>
              <a:t>Videći/a pratilac/</a:t>
            </a:r>
            <a:r>
              <a:rPr lang="sr-Latn-ME" dirty="0" err="1"/>
              <a:t>teljka</a:t>
            </a:r>
            <a:r>
              <a:rPr lang="sr-Latn-ME" dirty="0"/>
              <a:t> –  specifična vrsta asistencije </a:t>
            </a:r>
          </a:p>
          <a:p>
            <a:endParaRPr lang="sr-Latn-ME" dirty="0"/>
          </a:p>
          <a:p>
            <a:r>
              <a:rPr lang="sr-Latn-ME" dirty="0"/>
              <a:t>Sličnosti i razlike u odnosu na ostale vrste asistencije</a:t>
            </a:r>
          </a:p>
          <a:p>
            <a:pPr marL="0" indent="0">
              <a:buNone/>
            </a:pPr>
            <a:endParaRPr lang="sr-Latn-ME" dirty="0"/>
          </a:p>
          <a:p>
            <a:r>
              <a:rPr lang="sr-Latn-ME" dirty="0"/>
              <a:t>Pojednostavljeni oblik personalne asistencije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85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4498C7-CCFF-4441-AD8B-E37D5B74C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55" y="764373"/>
            <a:ext cx="11439331" cy="1866860"/>
          </a:xfrm>
        </p:spPr>
        <p:txBody>
          <a:bodyPr/>
          <a:lstStyle/>
          <a:p>
            <a:r>
              <a:rPr lang="sr-Latn-M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Cilj servisa „videći/a pratilac/</a:t>
            </a:r>
            <a:r>
              <a:rPr lang="sr-Latn-ME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teljka</a:t>
            </a:r>
            <a:r>
              <a:rPr lang="sr-Latn-M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407F29-CED4-4819-98F8-5E618BA9A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45" y="2631233"/>
            <a:ext cx="11971175" cy="4096138"/>
          </a:xfrm>
        </p:spPr>
        <p:txBody>
          <a:bodyPr/>
          <a:lstStyle/>
          <a:p>
            <a:r>
              <a:rPr lang="sr-Latn-ME" sz="2400" dirty="0"/>
              <a:t>Pružanje </a:t>
            </a:r>
            <a:r>
              <a:rPr lang="sr-Latn-M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podrške</a:t>
            </a:r>
            <a:r>
              <a:rPr lang="sr-Latn-ME" sz="2400" dirty="0"/>
              <a:t> osobama s oštećenim vidom</a:t>
            </a:r>
          </a:p>
          <a:p>
            <a:pPr lvl="1"/>
            <a:r>
              <a:rPr lang="sr-Latn-ME" sz="2400" dirty="0"/>
              <a:t>Prvenstveno u </a:t>
            </a:r>
            <a:r>
              <a:rPr lang="sr-Latn-M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samostalnom kretanju</a:t>
            </a:r>
          </a:p>
          <a:p>
            <a:pPr lvl="2"/>
            <a:r>
              <a:rPr lang="sr-Latn-ME" sz="2400" dirty="0"/>
              <a:t>Što dovodi do </a:t>
            </a:r>
            <a:r>
              <a:rPr lang="sr-Latn-M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socijalizacije</a:t>
            </a:r>
          </a:p>
          <a:p>
            <a:pPr lvl="3"/>
            <a:r>
              <a:rPr lang="sr-Latn-M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Inkluzije </a:t>
            </a:r>
            <a:r>
              <a:rPr lang="sr-Latn-ME" sz="2400" dirty="0"/>
              <a:t>u društvu</a:t>
            </a:r>
          </a:p>
          <a:p>
            <a:pPr lvl="4"/>
            <a:r>
              <a:rPr lang="sr-Latn-ME" sz="2400" dirty="0"/>
              <a:t>Povećanja </a:t>
            </a:r>
            <a:r>
              <a:rPr lang="sr-Latn-M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samopouzdanja</a:t>
            </a:r>
            <a:r>
              <a:rPr lang="sr-Latn-ME" sz="2400" dirty="0"/>
              <a:t> i motivacije za </a:t>
            </a:r>
            <a:r>
              <a:rPr lang="sr-Latn-M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aktivno</a:t>
            </a:r>
            <a:r>
              <a:rPr lang="sr-Latn-ME" sz="2400" dirty="0"/>
              <a:t> učešće u društvenom životu</a:t>
            </a:r>
          </a:p>
          <a:p>
            <a:pPr lvl="5"/>
            <a:r>
              <a:rPr lang="sr-Latn-ME" sz="2400" dirty="0"/>
              <a:t>Uključujući </a:t>
            </a:r>
            <a:r>
              <a:rPr lang="sr-Latn-M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motivaciju</a:t>
            </a:r>
            <a:r>
              <a:rPr lang="sr-Latn-ME" sz="2400" dirty="0"/>
              <a:t> za traženjem posla i zaposlenjem</a:t>
            </a:r>
          </a:p>
          <a:p>
            <a:pPr lvl="6"/>
            <a:r>
              <a:rPr lang="sr-Latn-ME" sz="2400" dirty="0"/>
              <a:t>A što sve zajedno </a:t>
            </a:r>
            <a:r>
              <a:rPr lang="sr-Latn-M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smanjuje</a:t>
            </a:r>
            <a:r>
              <a:rPr lang="sr-Latn-ME" sz="2400" dirty="0"/>
              <a:t> nivo kućne institucionalizacije koja je prisutna u značajnom obimu.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575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DD317D-897D-4A9E-A8BF-546212EDD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318" y="354562"/>
            <a:ext cx="10997682" cy="2304662"/>
          </a:xfrm>
        </p:spPr>
        <p:txBody>
          <a:bodyPr>
            <a:normAutofit/>
          </a:bodyPr>
          <a:lstStyle/>
          <a:p>
            <a:r>
              <a:rPr lang="sr-Latn-ME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Osobe oštećenog vida nemaju preduslove za samostalno kretanje zbog</a:t>
            </a:r>
            <a:r>
              <a:rPr lang="sr-Latn-ME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CD0B9D-3C88-4CCC-8016-0E4E9367B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911" y="2230015"/>
            <a:ext cx="11719248" cy="4432041"/>
          </a:xfrm>
        </p:spPr>
        <p:txBody>
          <a:bodyPr>
            <a:normAutofit/>
          </a:bodyPr>
          <a:lstStyle/>
          <a:p>
            <a:r>
              <a:rPr lang="en-US" dirty="0" err="1"/>
              <a:t>nepostojanja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obuke</a:t>
            </a:r>
            <a:r>
              <a:rPr lang="en-US" dirty="0"/>
              <a:t> za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bijelog</a:t>
            </a:r>
            <a:r>
              <a:rPr lang="en-US" dirty="0"/>
              <a:t> </a:t>
            </a:r>
            <a:r>
              <a:rPr lang="en-US" dirty="0" err="1"/>
              <a:t>štapa</a:t>
            </a:r>
            <a:r>
              <a:rPr lang="en-US" dirty="0"/>
              <a:t>,</a:t>
            </a:r>
          </a:p>
          <a:p>
            <a:r>
              <a:rPr lang="en-US" dirty="0" err="1"/>
              <a:t>nepostojanj</a:t>
            </a:r>
            <a:r>
              <a:rPr lang="sr-Latn-ME" dirty="0"/>
              <a:t>a</a:t>
            </a:r>
            <a:r>
              <a:rPr lang="en-US" dirty="0"/>
              <a:t> </a:t>
            </a:r>
            <a:r>
              <a:rPr lang="en-US" dirty="0" err="1"/>
              <a:t>stručnjaka</a:t>
            </a:r>
            <a:r>
              <a:rPr lang="sr-Latn-ME" dirty="0"/>
              <a:t> - </a:t>
            </a:r>
            <a:r>
              <a:rPr lang="en-US" dirty="0" err="1"/>
              <a:t>peripatologa</a:t>
            </a:r>
            <a:r>
              <a:rPr lang="en-US" dirty="0"/>
              <a:t>, koji bi </a:t>
            </a:r>
            <a:r>
              <a:rPr lang="en-US" dirty="0" err="1"/>
              <a:t>izvršili</a:t>
            </a:r>
            <a:r>
              <a:rPr lang="en-US" dirty="0"/>
              <a:t> </a:t>
            </a:r>
            <a:r>
              <a:rPr lang="en-US" dirty="0" err="1"/>
              <a:t>obuku</a:t>
            </a:r>
            <a:r>
              <a:rPr lang="en-US" dirty="0"/>
              <a:t> za</a:t>
            </a:r>
            <a:r>
              <a:rPr lang="sr-Latn-ME" dirty="0"/>
              <a:t> </a:t>
            </a:r>
            <a:r>
              <a:rPr lang="en-US" dirty="0" err="1"/>
              <a:t>samostalno</a:t>
            </a:r>
            <a:r>
              <a:rPr lang="en-US" dirty="0"/>
              <a:t> </a:t>
            </a:r>
            <a:r>
              <a:rPr lang="en-US" dirty="0" err="1"/>
              <a:t>kretanj</a:t>
            </a:r>
            <a:r>
              <a:rPr lang="sr-Latn-ME" dirty="0"/>
              <a:t>e</a:t>
            </a:r>
            <a:r>
              <a:rPr lang="en-US" dirty="0"/>
              <a:t>,</a:t>
            </a:r>
          </a:p>
          <a:p>
            <a:r>
              <a:rPr lang="en-US" dirty="0" err="1"/>
              <a:t>nepostojanje</a:t>
            </a:r>
            <a:r>
              <a:rPr lang="en-US" dirty="0"/>
              <a:t> </a:t>
            </a:r>
            <a:r>
              <a:rPr lang="en-US" dirty="0" err="1"/>
              <a:t>obuke</a:t>
            </a:r>
            <a:r>
              <a:rPr lang="en-US" dirty="0"/>
              <a:t> za </a:t>
            </a:r>
            <a:r>
              <a:rPr lang="en-US" dirty="0" err="1"/>
              <a:t>samostalno</a:t>
            </a:r>
            <a:r>
              <a:rPr lang="en-US" dirty="0"/>
              <a:t>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servisa</a:t>
            </a:r>
            <a:r>
              <a:rPr lang="sr-Latn-ME" dirty="0"/>
              <a:t> </a:t>
            </a:r>
            <a:r>
              <a:rPr lang="en-US" dirty="0" err="1"/>
              <a:t>podrške</a:t>
            </a:r>
            <a:r>
              <a:rPr lang="en-US" dirty="0"/>
              <a:t>,</a:t>
            </a:r>
            <a:endParaRPr lang="sr-Latn-ME" dirty="0"/>
          </a:p>
          <a:p>
            <a:r>
              <a:rPr lang="en-US" dirty="0" err="1"/>
              <a:t>prisutnosti</a:t>
            </a:r>
            <a:r>
              <a:rPr lang="en-US" dirty="0"/>
              <a:t>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prepreka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barijera</a:t>
            </a:r>
            <a:r>
              <a:rPr lang="en-US" dirty="0"/>
              <a:t> u </a:t>
            </a:r>
            <a:r>
              <a:rPr lang="en-US" dirty="0" err="1"/>
              <a:t>okruženju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sr-Latn-ME" dirty="0"/>
              <a:t> </a:t>
            </a:r>
            <a:r>
              <a:rPr lang="en-US" dirty="0" err="1"/>
              <a:t>obeshrabruju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oštećenog</a:t>
            </a:r>
            <a:r>
              <a:rPr lang="en-US" dirty="0"/>
              <a:t> </a:t>
            </a:r>
            <a:r>
              <a:rPr lang="en-US" dirty="0" err="1"/>
              <a:t>vida</a:t>
            </a:r>
            <a:r>
              <a:rPr lang="en-US" dirty="0"/>
              <a:t> da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samouke</a:t>
            </a:r>
            <a:r>
              <a:rPr lang="en-US" dirty="0"/>
              <a:t> </a:t>
            </a:r>
            <a:r>
              <a:rPr lang="en-US" dirty="0" err="1"/>
              <a:t>krenu</a:t>
            </a:r>
            <a:r>
              <a:rPr lang="en-US" dirty="0"/>
              <a:t> u </a:t>
            </a:r>
            <a:r>
              <a:rPr lang="en-US" dirty="0" err="1"/>
              <a:t>korišćenje</a:t>
            </a:r>
            <a:r>
              <a:rPr lang="sr-Latn-ME" dirty="0"/>
              <a:t> </a:t>
            </a:r>
            <a:r>
              <a:rPr lang="en-US" dirty="0" err="1"/>
              <a:t>bijelog</a:t>
            </a:r>
            <a:r>
              <a:rPr lang="en-US" dirty="0"/>
              <a:t> </a:t>
            </a:r>
            <a:r>
              <a:rPr lang="en-US" dirty="0" err="1"/>
              <a:t>štapa</a:t>
            </a:r>
            <a:r>
              <a:rPr lang="sr-Latn-ME" dirty="0"/>
              <a:t>.</a:t>
            </a:r>
          </a:p>
          <a:p>
            <a:endParaRPr lang="sr-Latn-ME" dirty="0"/>
          </a:p>
          <a:p>
            <a:pPr marL="0" indent="0">
              <a:buNone/>
            </a:pPr>
            <a:r>
              <a:rPr lang="en-US" dirty="0" err="1"/>
              <a:t>Videći</a:t>
            </a:r>
            <a:r>
              <a:rPr lang="en-US" dirty="0"/>
              <a:t>/a </a:t>
            </a:r>
            <a:r>
              <a:rPr lang="en-US" dirty="0" err="1"/>
              <a:t>pratilac</a:t>
            </a:r>
            <a:r>
              <a:rPr lang="en-US" dirty="0"/>
              <a:t>/</a:t>
            </a:r>
            <a:r>
              <a:rPr lang="en-US" dirty="0" err="1"/>
              <a:t>teljka</a:t>
            </a:r>
            <a:r>
              <a:rPr lang="en-US" dirty="0"/>
              <a:t> </a:t>
            </a:r>
            <a:r>
              <a:rPr lang="en-US" dirty="0" err="1"/>
              <a:t>podrazumijeva</a:t>
            </a:r>
            <a:r>
              <a:rPr lang="en-US" dirty="0"/>
              <a:t> </a:t>
            </a:r>
            <a:r>
              <a:rPr lang="en-US" dirty="0" err="1"/>
              <a:t>pružanje</a:t>
            </a:r>
            <a:r>
              <a:rPr lang="en-US" dirty="0"/>
              <a:t> </a:t>
            </a:r>
            <a:r>
              <a:rPr lang="sr-Latn-ME" dirty="0" smtClean="0"/>
              <a:t>asistencije</a:t>
            </a:r>
            <a:r>
              <a:rPr lang="en-US" dirty="0" smtClean="0"/>
              <a:t> </a:t>
            </a:r>
            <a:r>
              <a:rPr lang="en-US" dirty="0" err="1"/>
              <a:t>osobi</a:t>
            </a:r>
            <a:r>
              <a:rPr lang="en-US" dirty="0"/>
              <a:t> s</a:t>
            </a:r>
            <a:r>
              <a:rPr lang="sr-Latn-ME" dirty="0"/>
              <a:t> </a:t>
            </a:r>
            <a:r>
              <a:rPr lang="en-US" dirty="0" err="1"/>
              <a:t>oštećenjem</a:t>
            </a:r>
            <a:r>
              <a:rPr lang="en-US" dirty="0"/>
              <a:t> </a:t>
            </a:r>
            <a:r>
              <a:rPr lang="en-US" dirty="0" err="1"/>
              <a:t>vida</a:t>
            </a:r>
            <a:r>
              <a:rPr lang="en-US" dirty="0"/>
              <a:t> (</a:t>
            </a:r>
            <a:r>
              <a:rPr lang="en-US" dirty="0" err="1"/>
              <a:t>korisniku</a:t>
            </a:r>
            <a:r>
              <a:rPr lang="en-US" dirty="0"/>
              <a:t>/ci)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(</a:t>
            </a:r>
            <a:r>
              <a:rPr lang="en-US" dirty="0" err="1"/>
              <a:t>videćeg</a:t>
            </a:r>
            <a:r>
              <a:rPr lang="en-US" dirty="0"/>
              <a:t>/e</a:t>
            </a:r>
            <a:r>
              <a:rPr lang="sr-Latn-ME" dirty="0"/>
              <a:t> </a:t>
            </a:r>
            <a:r>
              <a:rPr lang="en-US" dirty="0" err="1"/>
              <a:t>pratioca</a:t>
            </a:r>
            <a:r>
              <a:rPr lang="en-US" dirty="0"/>
              <a:t>/</a:t>
            </a:r>
            <a:r>
              <a:rPr lang="en-US" dirty="0" err="1"/>
              <a:t>teljke</a:t>
            </a:r>
            <a:r>
              <a:rPr lang="en-US" dirty="0"/>
              <a:t>) u </a:t>
            </a:r>
            <a:r>
              <a:rPr lang="en-US" dirty="0" err="1"/>
              <a:t>samostalnom</a:t>
            </a:r>
            <a:r>
              <a:rPr lang="en-US" dirty="0"/>
              <a:t> </a:t>
            </a:r>
            <a:r>
              <a:rPr lang="en-US" dirty="0" err="1"/>
              <a:t>kretanju</a:t>
            </a:r>
            <a:r>
              <a:rPr lang="en-US" dirty="0"/>
              <a:t> za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svakodnevnom</a:t>
            </a:r>
            <a:r>
              <a:rPr lang="en-US" dirty="0"/>
              <a:t> </a:t>
            </a:r>
            <a:r>
              <a:rPr lang="en-US" dirty="0" err="1"/>
              <a:t>životu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obaviti</a:t>
            </a:r>
            <a:r>
              <a:rPr lang="en-US" dirty="0"/>
              <a:t> bez </a:t>
            </a:r>
            <a:r>
              <a:rPr lang="en-US" dirty="0" err="1"/>
              <a:t>pomoći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bi </a:t>
            </a:r>
            <a:r>
              <a:rPr lang="en-US" dirty="0" err="1"/>
              <a:t>ih</a:t>
            </a:r>
            <a:r>
              <a:rPr lang="sr-Latn-ME" dirty="0"/>
              <a:t> </a:t>
            </a:r>
            <a:r>
              <a:rPr lang="en-US" dirty="0" err="1"/>
              <a:t>obavljala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sporije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puno</a:t>
            </a:r>
            <a:r>
              <a:rPr lang="en-US" dirty="0"/>
              <a:t> </a:t>
            </a:r>
            <a:r>
              <a:rPr lang="en-US" dirty="0" err="1"/>
              <a:t>napora</a:t>
            </a:r>
            <a:r>
              <a:rPr lang="en-US" dirty="0"/>
              <a:t>, a </a:t>
            </a:r>
            <a:r>
              <a:rPr lang="en-US" dirty="0" err="1"/>
              <a:t>nekada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sr-Latn-ME" dirty="0"/>
              <a:t> </a:t>
            </a:r>
            <a:r>
              <a:rPr lang="en-US" dirty="0" err="1"/>
              <a:t>troškove</a:t>
            </a:r>
            <a:r>
              <a:rPr lang="en-US" dirty="0"/>
              <a:t>,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prisutne</a:t>
            </a:r>
            <a:r>
              <a:rPr lang="en-US" dirty="0"/>
              <a:t> </a:t>
            </a:r>
            <a:r>
              <a:rPr lang="en-US" dirty="0" err="1"/>
              <a:t>barijere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prepreke</a:t>
            </a:r>
            <a:r>
              <a:rPr lang="en-US" dirty="0"/>
              <a:t> </a:t>
            </a:r>
            <a:r>
              <a:rPr lang="en-US" dirty="0" err="1"/>
              <a:t>okruženja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769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EA2480-8D46-48AC-B711-6B0C55A09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599" y="102637"/>
            <a:ext cx="8879634" cy="2313992"/>
          </a:xfrm>
        </p:spPr>
        <p:txBody>
          <a:bodyPr>
            <a:normAutofit/>
          </a:bodyPr>
          <a:lstStyle/>
          <a:p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načina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samostalnog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Latn-ME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r-Latn-ME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kretanja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osoba</a:t>
            </a:r>
            <a:r>
              <a:rPr lang="sr-Latn-ME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oštećenog</a:t>
            </a:r>
            <a:r>
              <a:rPr lang="sr-Latn-ME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vida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EB4116-5D44-44B8-8B1A-B65ECEB9D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265" y="2612571"/>
            <a:ext cx="11272935" cy="4142792"/>
          </a:xfrm>
        </p:spPr>
        <p:txBody>
          <a:bodyPr/>
          <a:lstStyle/>
          <a:p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bijelog</a:t>
            </a:r>
            <a:r>
              <a:rPr lang="en-US" dirty="0"/>
              <a:t> </a:t>
            </a:r>
            <a:r>
              <a:rPr lang="en-US" dirty="0" err="1"/>
              <a:t>štapa</a:t>
            </a:r>
            <a:r>
              <a:rPr lang="en-US" dirty="0"/>
              <a:t>, za </a:t>
            </a:r>
            <a:r>
              <a:rPr lang="en-US" dirty="0" err="1"/>
              <a:t>šta</a:t>
            </a:r>
            <a:r>
              <a:rPr lang="en-US" dirty="0"/>
              <a:t> je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obuka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sr-Latn-ME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razvijena</a:t>
            </a:r>
            <a:r>
              <a:rPr lang="en-US" dirty="0"/>
              <a:t> u </a:t>
            </a:r>
            <a:r>
              <a:rPr lang="en-US" dirty="0" err="1"/>
              <a:t>Crnoj</a:t>
            </a:r>
            <a:r>
              <a:rPr lang="en-US" dirty="0"/>
              <a:t> Gori</a:t>
            </a:r>
            <a:r>
              <a:rPr lang="sr-Latn-ME" dirty="0"/>
              <a:t>,</a:t>
            </a:r>
            <a:endParaRPr lang="en-US" dirty="0"/>
          </a:p>
          <a:p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psa</a:t>
            </a:r>
            <a:r>
              <a:rPr lang="en-US" dirty="0"/>
              <a:t> </a:t>
            </a:r>
            <a:r>
              <a:rPr lang="en-US" dirty="0" err="1"/>
              <a:t>vodiča</a:t>
            </a:r>
            <a:r>
              <a:rPr lang="en-US" dirty="0"/>
              <a:t>, za koji je </a:t>
            </a:r>
            <a:r>
              <a:rPr lang="en-US" dirty="0" err="1"/>
              <a:t>preduslov</a:t>
            </a:r>
            <a:r>
              <a:rPr lang="en-US" dirty="0"/>
              <a:t> </a:t>
            </a:r>
            <a:r>
              <a:rPr lang="en-US" dirty="0" err="1"/>
              <a:t>poznavanje</a:t>
            </a:r>
            <a:r>
              <a:rPr lang="sr-Latn-ME" dirty="0"/>
              <a:t> </a:t>
            </a:r>
            <a:r>
              <a:rPr lang="en-US" dirty="0" err="1"/>
              <a:t>tehnike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bijelim</a:t>
            </a:r>
            <a:r>
              <a:rPr lang="en-US" dirty="0"/>
              <a:t> </a:t>
            </a:r>
            <a:r>
              <a:rPr lang="en-US" dirty="0" err="1"/>
              <a:t>štapom</a:t>
            </a:r>
            <a:r>
              <a:rPr lang="en-US" dirty="0"/>
              <a:t>, a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sistemski</a:t>
            </a:r>
            <a:r>
              <a:rPr lang="sr-Latn-ME" dirty="0"/>
              <a:t> </a:t>
            </a:r>
            <a:r>
              <a:rPr lang="en-US" dirty="0" err="1"/>
              <a:t>prepoznata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</a:t>
            </a:r>
          </a:p>
          <a:p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videćeg</a:t>
            </a:r>
            <a:r>
              <a:rPr lang="en-US" dirty="0"/>
              <a:t>/e </a:t>
            </a:r>
            <a:r>
              <a:rPr lang="en-US" dirty="0" err="1"/>
              <a:t>pratioca</a:t>
            </a:r>
            <a:r>
              <a:rPr lang="en-US" dirty="0"/>
              <a:t>/</a:t>
            </a:r>
            <a:r>
              <a:rPr lang="en-US" dirty="0" err="1"/>
              <a:t>teljke</a:t>
            </a:r>
            <a:r>
              <a:rPr lang="en-US" dirty="0"/>
              <a:t>.</a:t>
            </a:r>
            <a:endParaRPr lang="sr-Latn-ME" dirty="0"/>
          </a:p>
          <a:p>
            <a:endParaRPr lang="sr-Latn-ME" dirty="0"/>
          </a:p>
          <a:p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 u </a:t>
            </a:r>
            <a:r>
              <a:rPr lang="en-US" dirty="0" err="1"/>
              <a:t>samostalnom</a:t>
            </a:r>
            <a:r>
              <a:rPr lang="en-US" dirty="0"/>
              <a:t> </a:t>
            </a:r>
            <a:r>
              <a:rPr lang="en-US" dirty="0" err="1"/>
              <a:t>kretanju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ključne</a:t>
            </a:r>
            <a:r>
              <a:rPr lang="en-US" dirty="0"/>
              <a:t>, </a:t>
            </a:r>
            <a:r>
              <a:rPr lang="en-US" dirty="0" err="1"/>
              <a:t>videći</a:t>
            </a:r>
            <a:r>
              <a:rPr lang="en-US" dirty="0"/>
              <a:t>/a</a:t>
            </a:r>
            <a:r>
              <a:rPr lang="sr-Latn-ME" dirty="0"/>
              <a:t> </a:t>
            </a:r>
            <a:r>
              <a:rPr lang="en-US" dirty="0" err="1"/>
              <a:t>pratilac</a:t>
            </a:r>
            <a:r>
              <a:rPr lang="en-US" dirty="0"/>
              <a:t>/</a:t>
            </a:r>
            <a:r>
              <a:rPr lang="en-US" dirty="0" err="1"/>
              <a:t>teljka</a:t>
            </a:r>
            <a:r>
              <a:rPr lang="en-US" dirty="0"/>
              <a:t> je </a:t>
            </a:r>
            <a:r>
              <a:rPr lang="en-US" dirty="0" err="1"/>
              <a:t>pojedinac</a:t>
            </a:r>
            <a:r>
              <a:rPr lang="en-US" dirty="0"/>
              <a:t> koji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osobama</a:t>
            </a:r>
            <a:r>
              <a:rPr lang="en-US" dirty="0"/>
              <a:t> </a:t>
            </a:r>
            <a:r>
              <a:rPr lang="en-US" dirty="0" err="1"/>
              <a:t>oštećenog</a:t>
            </a:r>
            <a:r>
              <a:rPr lang="en-US" dirty="0"/>
              <a:t> </a:t>
            </a:r>
            <a:r>
              <a:rPr lang="en-US" dirty="0" err="1"/>
              <a:t>vida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zadovoljavanju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kućnih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socijalnih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4112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752E81-12B1-4123-B8CF-82F0A0D45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698" y="1847461"/>
            <a:ext cx="9965094" cy="4371224"/>
          </a:xfrm>
        </p:spPr>
        <p:txBody>
          <a:bodyPr/>
          <a:lstStyle/>
          <a:p>
            <a:r>
              <a:rPr lang="en-US" dirty="0" err="1"/>
              <a:t>Videći</a:t>
            </a:r>
            <a:r>
              <a:rPr lang="en-US" dirty="0"/>
              <a:t>/a </a:t>
            </a:r>
            <a:r>
              <a:rPr lang="en-US" dirty="0" err="1"/>
              <a:t>pratilac</a:t>
            </a:r>
            <a:r>
              <a:rPr lang="en-US" dirty="0"/>
              <a:t>/</a:t>
            </a:r>
            <a:r>
              <a:rPr lang="en-US" dirty="0" err="1"/>
              <a:t>teljka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osobama</a:t>
            </a:r>
            <a:r>
              <a:rPr lang="en-US" dirty="0"/>
              <a:t> s </a:t>
            </a:r>
            <a:r>
              <a:rPr lang="en-US" dirty="0" err="1"/>
              <a:t>oštećenjem</a:t>
            </a:r>
            <a:r>
              <a:rPr lang="en-US" dirty="0"/>
              <a:t> </a:t>
            </a:r>
            <a:r>
              <a:rPr lang="en-US" dirty="0" err="1"/>
              <a:t>vida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spoljnu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podršku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kompenzuju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se </a:t>
            </a:r>
            <a:r>
              <a:rPr lang="en-US" dirty="0" err="1"/>
              <a:t>čine</a:t>
            </a:r>
            <a:r>
              <a:rPr lang="sr-Latn-ME" dirty="0"/>
              <a:t> </a:t>
            </a:r>
            <a:r>
              <a:rPr lang="en-US" dirty="0" err="1"/>
              <a:t>teške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nemoguće</a:t>
            </a:r>
            <a:r>
              <a:rPr lang="en-US" dirty="0"/>
              <a:t> u </a:t>
            </a:r>
            <a:r>
              <a:rPr lang="en-US" dirty="0" err="1"/>
              <a:t>samostalnom</a:t>
            </a:r>
            <a:r>
              <a:rPr lang="en-US" dirty="0"/>
              <a:t> </a:t>
            </a:r>
            <a:r>
              <a:rPr lang="en-US" dirty="0" err="1"/>
              <a:t>životu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sr-Latn-ME" dirty="0"/>
              <a:t> </a:t>
            </a:r>
            <a:r>
              <a:rPr lang="en-US" dirty="0" err="1"/>
              <a:t>prepreka</a:t>
            </a:r>
            <a:r>
              <a:rPr lang="en-US" dirty="0"/>
              <a:t> </a:t>
            </a:r>
            <a:r>
              <a:rPr lang="en-US" dirty="0" err="1"/>
              <a:t>nametnutim</a:t>
            </a:r>
            <a:r>
              <a:rPr lang="en-US" dirty="0"/>
              <a:t> od </a:t>
            </a:r>
            <a:r>
              <a:rPr lang="en-US" dirty="0" err="1"/>
              <a:t>društva</a:t>
            </a:r>
            <a:r>
              <a:rPr lang="en-US" dirty="0"/>
              <a:t>, a s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suočavaju</a:t>
            </a:r>
            <a:r>
              <a:rPr lang="en-US" dirty="0"/>
              <a:t>.</a:t>
            </a:r>
            <a:endParaRPr lang="sr-Latn-ME" dirty="0"/>
          </a:p>
          <a:p>
            <a:endParaRPr lang="sr-Latn-ME" dirty="0"/>
          </a:p>
          <a:p>
            <a:endParaRPr lang="sr-Latn-ME" dirty="0"/>
          </a:p>
          <a:p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Videći</a:t>
            </a:r>
            <a:r>
              <a:rPr lang="en-US" dirty="0"/>
              <a:t>/a </a:t>
            </a:r>
            <a:r>
              <a:rPr lang="en-US" dirty="0" err="1"/>
              <a:t>pratilac</a:t>
            </a:r>
            <a:r>
              <a:rPr lang="en-US" dirty="0"/>
              <a:t>/</a:t>
            </a:r>
            <a:r>
              <a:rPr lang="en-US" dirty="0" err="1"/>
              <a:t>teljka</a:t>
            </a:r>
            <a:r>
              <a:rPr lang="en-US" dirty="0"/>
              <a:t> se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specifičnim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sr-Latn-M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individualnim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potrebama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, </a:t>
            </a:r>
            <a:r>
              <a:rPr lang="en-US" dirty="0" err="1"/>
              <a:t>koju</a:t>
            </a:r>
            <a:r>
              <a:rPr lang="en-US" dirty="0"/>
              <a:t> on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obučava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pratioca</a:t>
            </a:r>
            <a:r>
              <a:rPr lang="en-US" dirty="0"/>
              <a:t>/</a:t>
            </a:r>
            <a:r>
              <a:rPr lang="en-US" dirty="0" err="1"/>
              <a:t>teljku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najbolji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asistira</a:t>
            </a:r>
            <a:r>
              <a:rPr lang="en-US" dirty="0"/>
              <a:t>, </a:t>
            </a:r>
            <a:r>
              <a:rPr lang="en-US" dirty="0" err="1"/>
              <a:t>prati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zadovoljenju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209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EA3D0F-B118-44B6-AB79-AA2EE15F2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8008" y="764373"/>
            <a:ext cx="9675845" cy="1568280"/>
          </a:xfrm>
        </p:spPr>
        <p:txBody>
          <a:bodyPr/>
          <a:lstStyle/>
          <a:p>
            <a: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</a:t>
            </a:r>
            <a:r>
              <a:rPr lang="sr-Latn-ME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videćeg</a:t>
            </a:r>
            <a: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/e pratioca/</a:t>
            </a:r>
            <a:r>
              <a:rPr lang="sr-Latn-ME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teljke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2FAC20-F526-41BF-96EC-A08AA396C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069" y="2808514"/>
            <a:ext cx="9946433" cy="3676262"/>
          </a:xfrm>
        </p:spPr>
        <p:txBody>
          <a:bodyPr>
            <a:normAutofit/>
          </a:bodyPr>
          <a:lstStyle/>
          <a:p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Društvena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podrška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– </a:t>
            </a:r>
            <a:r>
              <a:rPr lang="en-US" dirty="0" err="1"/>
              <a:t>ima</a:t>
            </a:r>
            <a:r>
              <a:rPr lang="en-US" dirty="0"/>
              <a:t> za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najmanji</a:t>
            </a:r>
            <a:r>
              <a:rPr lang="en-US" dirty="0"/>
              <a:t> </a:t>
            </a:r>
            <a:r>
              <a:rPr lang="en-US" dirty="0" err="1"/>
              <a:t>mogući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sr-Latn-ME" dirty="0"/>
              <a:t> </a:t>
            </a:r>
            <a:r>
              <a:rPr lang="en-US" dirty="0" err="1"/>
              <a:t>zavisnosti</a:t>
            </a:r>
            <a:r>
              <a:rPr lang="en-US" dirty="0"/>
              <a:t> OSI od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porodice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osamostaljivanje</a:t>
            </a:r>
            <a:r>
              <a:rPr lang="en-US" dirty="0"/>
              <a:t> OSI</a:t>
            </a:r>
          </a:p>
          <a:p>
            <a:endParaRPr lang="en-US" dirty="0"/>
          </a:p>
          <a:p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Individualna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podrška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- </a:t>
            </a:r>
            <a:r>
              <a:rPr lang="en-US" dirty="0" err="1"/>
              <a:t>shodno</a:t>
            </a:r>
            <a:r>
              <a:rPr lang="en-US" dirty="0"/>
              <a:t> </a:t>
            </a:r>
            <a:r>
              <a:rPr lang="en-US" dirty="0" err="1"/>
              <a:t>specifičnim</a:t>
            </a:r>
            <a:r>
              <a:rPr lang="en-US" dirty="0"/>
              <a:t> </a:t>
            </a:r>
            <a:r>
              <a:rPr lang="en-US" dirty="0" err="1"/>
              <a:t>individualnim</a:t>
            </a:r>
            <a:r>
              <a:rPr lang="sr-Latn-ME" dirty="0"/>
              <a:t> </a:t>
            </a:r>
            <a:r>
              <a:rPr lang="en-US" dirty="0" err="1"/>
              <a:t>potrebama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/ca, </a:t>
            </a:r>
            <a:r>
              <a:rPr lang="en-US" dirty="0" err="1"/>
              <a:t>korisnik</a:t>
            </a:r>
            <a:r>
              <a:rPr lang="en-US" dirty="0"/>
              <a:t>/ca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mjesto</a:t>
            </a:r>
            <a:r>
              <a:rPr lang="en-US" dirty="0"/>
              <a:t> </a:t>
            </a:r>
            <a:r>
              <a:rPr lang="en-US" dirty="0" err="1"/>
              <a:t>gdje</a:t>
            </a:r>
            <a:r>
              <a:rPr lang="en-US" dirty="0"/>
              <a:t> mu se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, </a:t>
            </a:r>
            <a:r>
              <a:rPr lang="en-US" dirty="0" err="1"/>
              <a:t>videći</a:t>
            </a:r>
            <a:r>
              <a:rPr lang="en-US" dirty="0"/>
              <a:t>/a </a:t>
            </a:r>
            <a:r>
              <a:rPr lang="en-US" dirty="0" err="1"/>
              <a:t>pratilac</a:t>
            </a:r>
            <a:r>
              <a:rPr lang="en-US" dirty="0"/>
              <a:t>/</a:t>
            </a:r>
            <a:r>
              <a:rPr lang="en-US" dirty="0" err="1"/>
              <a:t>teljka</a:t>
            </a:r>
            <a:r>
              <a:rPr lang="sr-Latn-ME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/</a:t>
            </a:r>
            <a:r>
              <a:rPr lang="en-US" dirty="0" err="1"/>
              <a:t>podršku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koji </a:t>
            </a:r>
            <a:r>
              <a:rPr lang="en-US" dirty="0" err="1"/>
              <a:t>korisniku</a:t>
            </a:r>
            <a:r>
              <a:rPr lang="en-US" dirty="0"/>
              <a:t>/ci</a:t>
            </a:r>
            <a:r>
              <a:rPr lang="sr-Latn-ME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, a ne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koji je </a:t>
            </a:r>
            <a:r>
              <a:rPr lang="en-US" dirty="0" err="1"/>
              <a:t>naučen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opšte</a:t>
            </a:r>
            <a:r>
              <a:rPr lang="sr-Latn-ME" dirty="0"/>
              <a:t> </a:t>
            </a:r>
            <a:r>
              <a:rPr lang="en-US" dirty="0" err="1"/>
              <a:t>pravilo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661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57EC75-7506-40CD-9197-7616B9A13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0221" y="764372"/>
            <a:ext cx="10095722" cy="1848199"/>
          </a:xfrm>
        </p:spPr>
        <p:txBody>
          <a:bodyPr>
            <a:normAutofit/>
          </a:bodyPr>
          <a:lstStyle/>
          <a:p>
            <a:r>
              <a:rPr lang="pl-PL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Grupe potreba korisnika/ca mogu biti:</a:t>
            </a:r>
            <a:endParaRPr 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C19F5E-27C6-4689-8193-2F146376F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836506"/>
            <a:ext cx="10660224" cy="3713584"/>
          </a:xfrm>
        </p:spPr>
        <p:txBody>
          <a:bodyPr/>
          <a:lstStyle/>
          <a:p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Asistencija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kretanju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dirty="0" err="1"/>
              <a:t>asistiranje</a:t>
            </a:r>
            <a:r>
              <a:rPr lang="en-US" dirty="0"/>
              <a:t> u </a:t>
            </a:r>
            <a:r>
              <a:rPr lang="en-US" dirty="0" err="1"/>
              <a:t>kretanju</a:t>
            </a:r>
            <a:r>
              <a:rPr lang="en-US" dirty="0"/>
              <a:t>, </a:t>
            </a:r>
            <a:r>
              <a:rPr lang="en-US" dirty="0" err="1"/>
              <a:t>odlazak</a:t>
            </a:r>
            <a:r>
              <a:rPr lang="en-US" dirty="0"/>
              <a:t> u </a:t>
            </a:r>
            <a:r>
              <a:rPr lang="en-US" dirty="0" err="1"/>
              <a:t>šetnju</a:t>
            </a:r>
            <a:r>
              <a:rPr lang="sr-Latn-ME" dirty="0"/>
              <a:t>…</a:t>
            </a:r>
            <a:endParaRPr lang="en-US" dirty="0"/>
          </a:p>
          <a:p>
            <a:endParaRPr lang="en-US" dirty="0"/>
          </a:p>
          <a:p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Kućne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potrebe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dirty="0" err="1"/>
              <a:t>asistiranje</a:t>
            </a:r>
            <a:r>
              <a:rPr lang="en-US" dirty="0"/>
              <a:t> u </a:t>
            </a:r>
            <a:r>
              <a:rPr lang="en-US" dirty="0" err="1"/>
              <a:t>obavljanju</a:t>
            </a:r>
            <a:r>
              <a:rPr lang="en-US" dirty="0"/>
              <a:t> </a:t>
            </a:r>
            <a:r>
              <a:rPr lang="en-US" dirty="0" err="1"/>
              <a:t>kućnih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, </a:t>
            </a:r>
            <a:r>
              <a:rPr lang="en-US" dirty="0" err="1"/>
              <a:t>čitanje</a:t>
            </a:r>
            <a:r>
              <a:rPr lang="sr-Latn-ME" dirty="0"/>
              <a:t> </a:t>
            </a:r>
            <a:r>
              <a:rPr lang="en-US" dirty="0" err="1"/>
              <a:t>dokumenata</a:t>
            </a:r>
            <a:r>
              <a:rPr lang="en-US" dirty="0"/>
              <a:t>, </a:t>
            </a:r>
            <a:r>
              <a:rPr lang="en-US" dirty="0" err="1"/>
              <a:t>pošte</a:t>
            </a:r>
            <a:r>
              <a:rPr lang="en-US" dirty="0"/>
              <a:t>, </a:t>
            </a:r>
            <a:r>
              <a:rPr lang="en-US" dirty="0" err="1"/>
              <a:t>računa</a:t>
            </a:r>
            <a:r>
              <a:rPr lang="en-US" dirty="0"/>
              <a:t>, </a:t>
            </a:r>
            <a:r>
              <a:rPr lang="en-US" dirty="0" err="1"/>
              <a:t>recepata</a:t>
            </a:r>
            <a:r>
              <a:rPr lang="en-US" dirty="0"/>
              <a:t>, </a:t>
            </a:r>
            <a:r>
              <a:rPr lang="en-US" dirty="0" err="1"/>
              <a:t>raznih</a:t>
            </a:r>
            <a:r>
              <a:rPr lang="en-US" dirty="0"/>
              <a:t> </a:t>
            </a:r>
            <a:r>
              <a:rPr lang="en-US" dirty="0" err="1"/>
              <a:t>uputstava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pisanje</a:t>
            </a:r>
            <a:r>
              <a:rPr lang="en-US" dirty="0"/>
              <a:t> po </a:t>
            </a:r>
            <a:r>
              <a:rPr lang="en-US" dirty="0" err="1"/>
              <a:t>potrebi</a:t>
            </a:r>
            <a:r>
              <a:rPr lang="sr-Latn-ME" dirty="0"/>
              <a:t>…</a:t>
            </a:r>
            <a:endParaRPr lang="en-US" dirty="0"/>
          </a:p>
          <a:p>
            <a:endParaRPr lang="en-US" dirty="0"/>
          </a:p>
          <a:p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Socijalne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potrebe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dirty="0" err="1"/>
              <a:t>podrška</a:t>
            </a:r>
            <a:r>
              <a:rPr lang="en-US" dirty="0"/>
              <a:t> u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društvenim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asistiranje</a:t>
            </a:r>
            <a:r>
              <a:rPr lang="en-US" dirty="0"/>
              <a:t> u </a:t>
            </a:r>
            <a:r>
              <a:rPr lang="en-US" dirty="0" err="1"/>
              <a:t>obavljanju</a:t>
            </a:r>
            <a:r>
              <a:rPr lang="en-US" dirty="0"/>
              <a:t> </a:t>
            </a:r>
            <a:r>
              <a:rPr lang="en-US" dirty="0" err="1"/>
              <a:t>administrativnih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predaje</a:t>
            </a:r>
            <a:r>
              <a:rPr lang="sr-Latn-ME" dirty="0"/>
              <a:t> </a:t>
            </a:r>
            <a:r>
              <a:rPr lang="en-US" dirty="0" err="1"/>
              <a:t>zahtjeva</a:t>
            </a:r>
            <a:r>
              <a:rPr lang="en-US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97989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9C83BD-B3DE-4120-8D86-7AADEBEB93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5290" y="597160"/>
            <a:ext cx="8481526" cy="2043404"/>
          </a:xfrm>
        </p:spPr>
        <p:txBody>
          <a:bodyPr/>
          <a:lstStyle/>
          <a:p>
            <a:pPr algn="r"/>
            <a:r>
              <a:rPr lang="sr-Latn-M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Prava, obaveze i međusobni </a:t>
            </a:r>
            <a:r>
              <a:rPr lang="sr-Latn-M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odnosI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6195BB3-4F75-4EA4-A9CB-5CB1BA1706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312367"/>
            <a:ext cx="9448800" cy="24259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ME" sz="2400" dirty="0"/>
              <a:t>Korisnika/</a:t>
            </a:r>
            <a:r>
              <a:rPr lang="sr-Latn-ME" sz="2400" dirty="0" err="1"/>
              <a:t>ce</a:t>
            </a:r>
            <a:r>
              <a:rPr lang="sr-Latn-ME" sz="2400" dirty="0"/>
              <a:t> i </a:t>
            </a:r>
            <a:r>
              <a:rPr lang="sr-Latn-ME" sz="2400" dirty="0" err="1"/>
              <a:t>videćeg</a:t>
            </a:r>
            <a:r>
              <a:rPr lang="sr-Latn-ME" sz="2400" dirty="0"/>
              <a:t>/e pratioca/</a:t>
            </a:r>
            <a:r>
              <a:rPr lang="sr-Latn-ME" sz="2400" dirty="0" err="1"/>
              <a:t>telje</a:t>
            </a:r>
            <a:r>
              <a:rPr lang="sr-Latn-ME" sz="2400" dirty="0"/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ME" sz="2400" dirty="0"/>
              <a:t>Korisnika/e i stručnog/e radnika/</a:t>
            </a:r>
            <a:r>
              <a:rPr lang="sr-Latn-ME" sz="2400" dirty="0" err="1"/>
              <a:t>ce</a:t>
            </a:r>
            <a:r>
              <a:rPr lang="sr-Latn-ME" sz="2400" dirty="0"/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ME" sz="2400" dirty="0" err="1"/>
              <a:t>Videćeg</a:t>
            </a:r>
            <a:r>
              <a:rPr lang="sr-Latn-ME" sz="2400" dirty="0"/>
              <a:t>/e pratioca/</a:t>
            </a:r>
            <a:r>
              <a:rPr lang="sr-Latn-ME" sz="2400" dirty="0" err="1"/>
              <a:t>teljke</a:t>
            </a:r>
            <a:r>
              <a:rPr lang="sr-Latn-ME" sz="2400" dirty="0"/>
              <a:t> i stručnog/e radnika/</a:t>
            </a:r>
            <a:r>
              <a:rPr lang="sr-Latn-ME" sz="2400" dirty="0" err="1"/>
              <a:t>ce</a:t>
            </a:r>
            <a:r>
              <a:rPr lang="sr-Latn-ME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224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Vapor Trail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306</TotalTime>
  <Words>1399</Words>
  <Application>Microsoft Office PowerPoint</Application>
  <PresentationFormat>Widescreen</PresentationFormat>
  <Paragraphs>133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Courier New</vt:lpstr>
      <vt:lpstr>Vapor Trail</vt:lpstr>
      <vt:lpstr>             Konferencija  „videći pratilac“ </vt:lpstr>
      <vt:lpstr>Pojam videći/a pratilac/teljka</vt:lpstr>
      <vt:lpstr>Cilj servisa „videći/a pratilac/teljka“</vt:lpstr>
      <vt:lpstr>Osobe oštećenog vida nemaju preduslove za samostalno kretanje zbog:</vt:lpstr>
      <vt:lpstr>tri načina samostalnog  kretanja osoba oštećenog vida:</vt:lpstr>
      <vt:lpstr>PowerPoint Presentation</vt:lpstr>
      <vt:lpstr>Principi videćeg/e pratioca/teljke</vt:lpstr>
      <vt:lpstr>Grupe potreba korisnika/ca mogu biti:</vt:lpstr>
      <vt:lpstr>Prava, obaveze i međusobni odnosI</vt:lpstr>
      <vt:lpstr>Odnos korisnika/ce  i videćeg pratioca/teljke</vt:lpstr>
      <vt:lpstr>Odnos korisnika/ce i stručnog/e radnika/ce</vt:lpstr>
      <vt:lpstr>Odnos videćeg pratioca/teljke i stručnog/e radnika/ce</vt:lpstr>
      <vt:lpstr>SEDMIČNI PLAN AKTIVNOSTI</vt:lpstr>
      <vt:lpstr>PowerPoint Presentation</vt:lpstr>
      <vt:lpstr>Videći/a pratilac/teljka uslugu može pružati za više osoba oštećenog vida</vt:lpstr>
      <vt:lpstr>KOMUNIKACIJA</vt:lpstr>
      <vt:lpstr>IZAZOVI I KRIZNE SITUACIJE</vt:lpstr>
      <vt:lpstr>ZNAČAJ usluge VIDEĆEG/E PRATIOCA/TELJKE</vt:lpstr>
      <vt:lpstr>Ako to stvarno želiš,  svijet će da se mijenja. Ne padaj u malodušnost, ne živi od sažaljenja.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Konferencija  „videći pratilac“ </dc:title>
  <dc:creator>Nikolina Musić</dc:creator>
  <cp:lastModifiedBy>Windows User</cp:lastModifiedBy>
  <cp:revision>4</cp:revision>
  <dcterms:created xsi:type="dcterms:W3CDTF">2021-12-14T07:21:02Z</dcterms:created>
  <dcterms:modified xsi:type="dcterms:W3CDTF">2021-12-15T09:49:35Z</dcterms:modified>
</cp:coreProperties>
</file>